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318" r:id="rId3"/>
    <p:sldId id="259" r:id="rId4"/>
    <p:sldId id="274" r:id="rId5"/>
    <p:sldId id="319" r:id="rId6"/>
    <p:sldId id="312" r:id="rId7"/>
    <p:sldId id="384" r:id="rId8"/>
    <p:sldId id="371" r:id="rId9"/>
    <p:sldId id="372" r:id="rId10"/>
    <p:sldId id="385" r:id="rId11"/>
    <p:sldId id="320" r:id="rId12"/>
    <p:sldId id="373" r:id="rId13"/>
    <p:sldId id="374" r:id="rId14"/>
    <p:sldId id="378" r:id="rId15"/>
    <p:sldId id="334" r:id="rId16"/>
    <p:sldId id="377" r:id="rId17"/>
    <p:sldId id="383" r:id="rId18"/>
    <p:sldId id="331" r:id="rId19"/>
    <p:sldId id="38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841F14-4BFD-4EF3-9F0E-C3FB5D785577}">
          <p14:sldIdLst>
            <p14:sldId id="256"/>
            <p14:sldId id="318"/>
            <p14:sldId id="259"/>
            <p14:sldId id="274"/>
            <p14:sldId id="319"/>
          </p14:sldIdLst>
        </p14:section>
        <p14:section name="Principles" id="{FF58F1F9-FB6F-47D3-A2F0-02A75EB5656A}">
          <p14:sldIdLst>
            <p14:sldId id="312"/>
            <p14:sldId id="384"/>
            <p14:sldId id="371"/>
            <p14:sldId id="372"/>
            <p14:sldId id="385"/>
            <p14:sldId id="320"/>
            <p14:sldId id="373"/>
            <p14:sldId id="374"/>
            <p14:sldId id="378"/>
            <p14:sldId id="334"/>
            <p14:sldId id="377"/>
            <p14:sldId id="383"/>
          </p14:sldIdLst>
        </p14:section>
        <p14:section name="backup" id="{94F6CA0E-B143-4E47-857B-93D273190E84}">
          <p14:sldIdLst>
            <p14:sldId id="331"/>
            <p14:sldId id="3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eej Turkistani" initials="A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82837" autoAdjust="0"/>
  </p:normalViewPr>
  <p:slideViewPr>
    <p:cSldViewPr snapToGrid="0" snapToObjects="1">
      <p:cViewPr varScale="1">
        <p:scale>
          <a:sx n="75" d="100"/>
          <a:sy n="75" d="100"/>
        </p:scale>
        <p:origin x="1867" y="53"/>
      </p:cViewPr>
      <p:guideLst>
        <p:guide orient="horz" pos="2160"/>
        <p:guide pos="2880"/>
      </p:guideLst>
    </p:cSldViewPr>
  </p:slideViewPr>
  <p:outlineViewPr>
    <p:cViewPr>
      <p:scale>
        <a:sx n="33" d="100"/>
        <a:sy n="33" d="100"/>
      </p:scale>
      <p:origin x="0" y="12540"/>
    </p:cViewPr>
  </p:outlineViewPr>
  <p:notesTextViewPr>
    <p:cViewPr>
      <p:scale>
        <a:sx n="75" d="100"/>
        <a:sy n="75" d="100"/>
      </p:scale>
      <p:origin x="0" y="0"/>
    </p:cViewPr>
  </p:notesTextViewPr>
  <p:sorterViewPr>
    <p:cViewPr>
      <p:scale>
        <a:sx n="80" d="100"/>
        <a:sy n="80" d="100"/>
      </p:scale>
      <p:origin x="0" y="0"/>
    </p:cViewPr>
  </p:sorterViewPr>
  <p:notesViewPr>
    <p:cSldViewPr snapToGrid="0" snapToObjects="1">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D9B824-356B-B046-B639-1C501CD6E7A6}" type="datetimeFigureOut">
              <a:rPr lang="en-US" smtClean="0"/>
              <a:pPr/>
              <a:t>3/16/2022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FA9992-F5D2-F041-A453-DB6A19BA01CD}" type="slidenum">
              <a:rPr lang="en-US" smtClean="0"/>
              <a:pPr/>
              <a:t>‹#›</a:t>
            </a:fld>
            <a:endParaRPr lang="en-US"/>
          </a:p>
        </p:txBody>
      </p:sp>
    </p:spTree>
    <p:extLst>
      <p:ext uri="{BB962C8B-B14F-4D97-AF65-F5344CB8AC3E}">
        <p14:creationId xmlns:p14="http://schemas.microsoft.com/office/powerpoint/2010/main" val="2231694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A66ABE-049C-A548-B38B-5A0A007212FB}" type="datetimeFigureOut">
              <a:rPr lang="en-US" smtClean="0"/>
              <a:pPr/>
              <a:t>3/16/2022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364706-4995-6748-9B2F-9A64B0518357}" type="slidenum">
              <a:rPr lang="en-US" smtClean="0"/>
              <a:pPr/>
              <a:t>‹#›</a:t>
            </a:fld>
            <a:endParaRPr lang="en-US"/>
          </a:p>
        </p:txBody>
      </p:sp>
    </p:spTree>
    <p:extLst>
      <p:ext uri="{BB962C8B-B14F-4D97-AF65-F5344CB8AC3E}">
        <p14:creationId xmlns:p14="http://schemas.microsoft.com/office/powerpoint/2010/main" val="221847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364706-4995-6748-9B2F-9A64B0518357}" type="slidenum">
              <a:rPr lang="en-US" smtClean="0"/>
              <a:pPr/>
              <a:t>1</a:t>
            </a:fld>
            <a:endParaRPr lang="en-US"/>
          </a:p>
        </p:txBody>
      </p:sp>
    </p:spTree>
    <p:extLst>
      <p:ext uri="{BB962C8B-B14F-4D97-AF65-F5344CB8AC3E}">
        <p14:creationId xmlns:p14="http://schemas.microsoft.com/office/powerpoint/2010/main" val="3694562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Note the difference between precision and accuracy. It is possible to have group shots at a target so that they are close together and thus precise – but not at the centre of the target. An accurate group of shots will be centred on the target. The term “precision dosing’ is not the same as “accurate dosing”. That is why target concentration intervention is  a better description of individualized dosing method than precision dosing.</a:t>
            </a:r>
          </a:p>
          <a:p>
            <a:endParaRPr lang="en-NZ" dirty="0"/>
          </a:p>
          <a:p>
            <a:r>
              <a:rPr lang="en-NZ" dirty="0"/>
              <a:t>Figure from: https://www.researchgate.net/publication/304674901_Digital_Close-Range_Photogrammetry_-_A_Modern_Method_to_Document_Forensic_Mass_Graves/figures?lo=1</a:t>
            </a:r>
          </a:p>
        </p:txBody>
      </p:sp>
      <p:sp>
        <p:nvSpPr>
          <p:cNvPr id="4" name="Slide Number Placeholder 3"/>
          <p:cNvSpPr>
            <a:spLocks noGrp="1"/>
          </p:cNvSpPr>
          <p:nvPr>
            <p:ph type="sldNum" sz="quarter" idx="5"/>
          </p:nvPr>
        </p:nvSpPr>
        <p:spPr/>
        <p:txBody>
          <a:bodyPr/>
          <a:lstStyle/>
          <a:p>
            <a:fld id="{81364706-4995-6748-9B2F-9A64B0518357}" type="slidenum">
              <a:rPr lang="en-US" smtClean="0"/>
              <a:pPr/>
              <a:t>10</a:t>
            </a:fld>
            <a:endParaRPr lang="en-US"/>
          </a:p>
        </p:txBody>
      </p:sp>
    </p:spTree>
    <p:extLst>
      <p:ext uri="{BB962C8B-B14F-4D97-AF65-F5344CB8AC3E}">
        <p14:creationId xmlns:p14="http://schemas.microsoft.com/office/powerpoint/2010/main" val="344302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http://clinpharmacol.fmhs.auckland.ac.nz/docs/target-concentration-intervention.pdf</a:t>
            </a:r>
          </a:p>
          <a:p>
            <a:endParaRPr lang="en-NZ" dirty="0"/>
          </a:p>
          <a:p>
            <a:r>
              <a:rPr lang="en-NZ" dirty="0"/>
              <a:t>Note the difference between precision and accuracy. It is possible to have group shots at a target so that they are close together and thus precise – but not at the centre of the target. An accurate group of shots will be centred on the target. The term “precision dosing’ is not the same as “accurate dosing”. That is why target concentration intervention is  a better description of individualized dosing method than precision dosing.</a:t>
            </a:r>
          </a:p>
          <a:p>
            <a:endParaRPr lang="en-NZ" dirty="0"/>
          </a:p>
        </p:txBody>
      </p:sp>
      <p:sp>
        <p:nvSpPr>
          <p:cNvPr id="4" name="Slide Number Placeholder 3"/>
          <p:cNvSpPr>
            <a:spLocks noGrp="1"/>
          </p:cNvSpPr>
          <p:nvPr>
            <p:ph type="sldNum" sz="quarter" idx="5"/>
          </p:nvPr>
        </p:nvSpPr>
        <p:spPr/>
        <p:txBody>
          <a:bodyPr/>
          <a:lstStyle/>
          <a:p>
            <a:fld id="{81364706-4995-6748-9B2F-9A64B0518357}" type="slidenum">
              <a:rPr lang="en-US" smtClean="0"/>
              <a:pPr/>
              <a:t>11</a:t>
            </a:fld>
            <a:endParaRPr lang="en-US"/>
          </a:p>
        </p:txBody>
      </p:sp>
    </p:spTree>
    <p:extLst>
      <p:ext uri="{BB962C8B-B14F-4D97-AF65-F5344CB8AC3E}">
        <p14:creationId xmlns:p14="http://schemas.microsoft.com/office/powerpoint/2010/main" val="192058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err="1">
                <a:solidFill>
                  <a:schemeClr val="tx1"/>
                </a:solidFill>
                <a:latin typeface="Arial" pitchFamily="34" charset="0"/>
                <a:ea typeface="+mn-ea"/>
                <a:cs typeface="+mn-cs"/>
              </a:rPr>
              <a:t>Anutrakulchai</a:t>
            </a:r>
            <a:r>
              <a:rPr lang="en-NZ" sz="1200" kern="1200" dirty="0">
                <a:solidFill>
                  <a:schemeClr val="tx1"/>
                </a:solidFill>
                <a:latin typeface="Arial" pitchFamily="34" charset="0"/>
                <a:ea typeface="+mn-ea"/>
                <a:cs typeface="+mn-cs"/>
              </a:rPr>
              <a:t> S, </a:t>
            </a:r>
            <a:r>
              <a:rPr lang="en-NZ" sz="1200" kern="1200" dirty="0" err="1">
                <a:solidFill>
                  <a:schemeClr val="tx1"/>
                </a:solidFill>
                <a:latin typeface="Arial" pitchFamily="34" charset="0"/>
                <a:ea typeface="+mn-ea"/>
                <a:cs typeface="+mn-cs"/>
              </a:rPr>
              <a:t>Pongskul</a:t>
            </a:r>
            <a:r>
              <a:rPr lang="en-NZ" sz="1200" kern="1200" dirty="0">
                <a:solidFill>
                  <a:schemeClr val="tx1"/>
                </a:solidFill>
                <a:latin typeface="Arial" pitchFamily="34" charset="0"/>
                <a:ea typeface="+mn-ea"/>
                <a:cs typeface="+mn-cs"/>
              </a:rPr>
              <a:t> C, </a:t>
            </a:r>
            <a:r>
              <a:rPr lang="en-NZ" sz="1200" kern="1200" dirty="0" err="1">
                <a:solidFill>
                  <a:schemeClr val="tx1"/>
                </a:solidFill>
                <a:latin typeface="Arial" pitchFamily="34" charset="0"/>
                <a:ea typeface="+mn-ea"/>
                <a:cs typeface="+mn-cs"/>
              </a:rPr>
              <a:t>Kritmetapak</a:t>
            </a:r>
            <a:r>
              <a:rPr lang="en-NZ" sz="1200" kern="1200" dirty="0">
                <a:solidFill>
                  <a:schemeClr val="tx1"/>
                </a:solidFill>
                <a:latin typeface="Arial" pitchFamily="34" charset="0"/>
                <a:ea typeface="+mn-ea"/>
                <a:cs typeface="+mn-cs"/>
              </a:rPr>
              <a:t> K, </a:t>
            </a:r>
            <a:r>
              <a:rPr lang="en-NZ" sz="1200" kern="1200" dirty="0" err="1">
                <a:solidFill>
                  <a:schemeClr val="tx1"/>
                </a:solidFill>
                <a:latin typeface="Arial" pitchFamily="34" charset="0"/>
                <a:ea typeface="+mn-ea"/>
                <a:cs typeface="+mn-cs"/>
              </a:rPr>
              <a:t>Limwattananon</a:t>
            </a:r>
            <a:r>
              <a:rPr lang="en-NZ" sz="1200" kern="1200" dirty="0">
                <a:solidFill>
                  <a:schemeClr val="tx1"/>
                </a:solidFill>
                <a:latin typeface="Arial" pitchFamily="34" charset="0"/>
                <a:ea typeface="+mn-ea"/>
                <a:cs typeface="+mn-cs"/>
              </a:rPr>
              <a:t> C, </a:t>
            </a:r>
            <a:r>
              <a:rPr lang="en-NZ" sz="1200" kern="1200" dirty="0" err="1">
                <a:solidFill>
                  <a:schemeClr val="tx1"/>
                </a:solidFill>
                <a:latin typeface="Arial" pitchFamily="34" charset="0"/>
                <a:ea typeface="+mn-ea"/>
                <a:cs typeface="+mn-cs"/>
              </a:rPr>
              <a:t>Vannaprasaht</a:t>
            </a:r>
            <a:r>
              <a:rPr lang="en-NZ" sz="1200" kern="1200" dirty="0">
                <a:solidFill>
                  <a:schemeClr val="tx1"/>
                </a:solidFill>
                <a:latin typeface="Arial" pitchFamily="34" charset="0"/>
                <a:ea typeface="+mn-ea"/>
                <a:cs typeface="+mn-cs"/>
              </a:rPr>
              <a:t> S. Therapeutic concentration achievement and allograft survival comparing usage of conventional tacrolimus doses and CYP3A5 genotype-guided doses in renal transplantation patients. Br J Clin </a:t>
            </a:r>
            <a:r>
              <a:rPr lang="en-NZ" sz="1200" kern="1200" dirty="0" err="1">
                <a:solidFill>
                  <a:schemeClr val="tx1"/>
                </a:solidFill>
                <a:latin typeface="Arial" pitchFamily="34" charset="0"/>
                <a:ea typeface="+mn-ea"/>
                <a:cs typeface="+mn-cs"/>
              </a:rPr>
              <a:t>Pharmacol</a:t>
            </a:r>
            <a:r>
              <a:rPr lang="en-NZ" sz="1200" kern="1200" dirty="0">
                <a:solidFill>
                  <a:schemeClr val="tx1"/>
                </a:solidFill>
                <a:latin typeface="Arial" pitchFamily="34" charset="0"/>
                <a:ea typeface="+mn-ea"/>
                <a:cs typeface="+mn-cs"/>
              </a:rPr>
              <a:t>. 2019;85(9):1964-73.</a:t>
            </a:r>
          </a:p>
          <a:p>
            <a:endParaRPr lang="en-NZ" sz="1200" kern="1200" dirty="0">
              <a:solidFill>
                <a:schemeClr val="tx1"/>
              </a:solidFill>
              <a:latin typeface="Arial" pitchFamily="34" charset="0"/>
              <a:ea typeface="+mn-ea"/>
              <a:cs typeface="+mn-cs"/>
            </a:endParaRPr>
          </a:p>
          <a:p>
            <a:r>
              <a:rPr lang="en-NZ" sz="1200" kern="1200" dirty="0" err="1">
                <a:solidFill>
                  <a:schemeClr val="tx1"/>
                </a:solidFill>
                <a:latin typeface="Arial" pitchFamily="34" charset="0"/>
                <a:ea typeface="+mn-ea"/>
                <a:cs typeface="+mn-cs"/>
              </a:rPr>
              <a:t>Thervet</a:t>
            </a:r>
            <a:r>
              <a:rPr lang="en-NZ" sz="1200" kern="1200" dirty="0">
                <a:solidFill>
                  <a:schemeClr val="tx1"/>
                </a:solidFill>
                <a:latin typeface="Arial" pitchFamily="34" charset="0"/>
                <a:ea typeface="+mn-ea"/>
                <a:cs typeface="+mn-cs"/>
              </a:rPr>
              <a:t> E, </a:t>
            </a:r>
            <a:r>
              <a:rPr lang="en-NZ" sz="1200" kern="1200" dirty="0" err="1">
                <a:solidFill>
                  <a:schemeClr val="tx1"/>
                </a:solidFill>
                <a:latin typeface="Arial" pitchFamily="34" charset="0"/>
                <a:ea typeface="+mn-ea"/>
                <a:cs typeface="+mn-cs"/>
              </a:rPr>
              <a:t>Loriot</a:t>
            </a:r>
            <a:r>
              <a:rPr lang="en-NZ" sz="1200" kern="1200" dirty="0">
                <a:solidFill>
                  <a:schemeClr val="tx1"/>
                </a:solidFill>
                <a:latin typeface="Arial" pitchFamily="34" charset="0"/>
                <a:ea typeface="+mn-ea"/>
                <a:cs typeface="+mn-cs"/>
              </a:rPr>
              <a:t> MA, </a:t>
            </a:r>
            <a:r>
              <a:rPr lang="en-NZ" sz="1200" kern="1200" dirty="0" err="1">
                <a:solidFill>
                  <a:schemeClr val="tx1"/>
                </a:solidFill>
                <a:latin typeface="Arial" pitchFamily="34" charset="0"/>
                <a:ea typeface="+mn-ea"/>
                <a:cs typeface="+mn-cs"/>
              </a:rPr>
              <a:t>Barbier</a:t>
            </a:r>
            <a:r>
              <a:rPr lang="en-NZ" sz="1200" kern="1200" dirty="0">
                <a:solidFill>
                  <a:schemeClr val="tx1"/>
                </a:solidFill>
                <a:latin typeface="Arial" pitchFamily="34" charset="0"/>
                <a:ea typeface="+mn-ea"/>
                <a:cs typeface="+mn-cs"/>
              </a:rPr>
              <a:t> S, </a:t>
            </a:r>
            <a:r>
              <a:rPr lang="en-NZ" sz="1200" kern="1200" dirty="0" err="1">
                <a:solidFill>
                  <a:schemeClr val="tx1"/>
                </a:solidFill>
                <a:latin typeface="Arial" pitchFamily="34" charset="0"/>
                <a:ea typeface="+mn-ea"/>
                <a:cs typeface="+mn-cs"/>
              </a:rPr>
              <a:t>Buchler</a:t>
            </a:r>
            <a:r>
              <a:rPr lang="en-NZ" sz="1200" kern="1200" dirty="0">
                <a:solidFill>
                  <a:schemeClr val="tx1"/>
                </a:solidFill>
                <a:latin typeface="Arial" pitchFamily="34" charset="0"/>
                <a:ea typeface="+mn-ea"/>
                <a:cs typeface="+mn-cs"/>
              </a:rPr>
              <a:t> M, </a:t>
            </a:r>
            <a:r>
              <a:rPr lang="en-NZ" sz="1200" kern="1200" dirty="0" err="1">
                <a:solidFill>
                  <a:schemeClr val="tx1"/>
                </a:solidFill>
                <a:latin typeface="Arial" pitchFamily="34" charset="0"/>
                <a:ea typeface="+mn-ea"/>
                <a:cs typeface="+mn-cs"/>
              </a:rPr>
              <a:t>Ficheux</a:t>
            </a:r>
            <a:r>
              <a:rPr lang="en-NZ" sz="1200" kern="1200" dirty="0">
                <a:solidFill>
                  <a:schemeClr val="tx1"/>
                </a:solidFill>
                <a:latin typeface="Arial" pitchFamily="34" charset="0"/>
                <a:ea typeface="+mn-ea"/>
                <a:cs typeface="+mn-cs"/>
              </a:rPr>
              <a:t> M, </a:t>
            </a:r>
            <a:r>
              <a:rPr lang="en-NZ" sz="1200" kern="1200" dirty="0" err="1">
                <a:solidFill>
                  <a:schemeClr val="tx1"/>
                </a:solidFill>
                <a:latin typeface="Arial" pitchFamily="34" charset="0"/>
                <a:ea typeface="+mn-ea"/>
                <a:cs typeface="+mn-cs"/>
              </a:rPr>
              <a:t>Choukroun</a:t>
            </a:r>
            <a:r>
              <a:rPr lang="en-NZ" sz="1200" kern="1200" dirty="0">
                <a:solidFill>
                  <a:schemeClr val="tx1"/>
                </a:solidFill>
                <a:latin typeface="Arial" pitchFamily="34" charset="0"/>
                <a:ea typeface="+mn-ea"/>
                <a:cs typeface="+mn-cs"/>
              </a:rPr>
              <a:t> G, et al. Optimization of initial tacrolimus dose using pharmacogenetic testing. Clin </a:t>
            </a:r>
            <a:r>
              <a:rPr lang="en-NZ" sz="1200" kern="1200" dirty="0" err="1">
                <a:solidFill>
                  <a:schemeClr val="tx1"/>
                </a:solidFill>
                <a:latin typeface="Arial" pitchFamily="34" charset="0"/>
                <a:ea typeface="+mn-ea"/>
                <a:cs typeface="+mn-cs"/>
              </a:rPr>
              <a:t>Pharmacol</a:t>
            </a:r>
            <a:r>
              <a:rPr lang="en-NZ" sz="1200" kern="1200" dirty="0">
                <a:solidFill>
                  <a:schemeClr val="tx1"/>
                </a:solidFill>
                <a:latin typeface="Arial" pitchFamily="34" charset="0"/>
                <a:ea typeface="+mn-ea"/>
                <a:cs typeface="+mn-cs"/>
              </a:rPr>
              <a:t> </a:t>
            </a:r>
            <a:r>
              <a:rPr lang="en-NZ" sz="1200" kern="1200" dirty="0" err="1">
                <a:solidFill>
                  <a:schemeClr val="tx1"/>
                </a:solidFill>
                <a:latin typeface="Arial" pitchFamily="34" charset="0"/>
                <a:ea typeface="+mn-ea"/>
                <a:cs typeface="+mn-cs"/>
              </a:rPr>
              <a:t>Ther</a:t>
            </a:r>
            <a:r>
              <a:rPr lang="en-NZ" sz="1200" kern="1200" dirty="0">
                <a:solidFill>
                  <a:schemeClr val="tx1"/>
                </a:solidFill>
                <a:latin typeface="Arial" pitchFamily="34" charset="0"/>
                <a:ea typeface="+mn-ea"/>
                <a:cs typeface="+mn-cs"/>
              </a:rPr>
              <a:t>. 2010;87(6):721-6.</a:t>
            </a:r>
            <a:endParaRPr lang="en-NZ" dirty="0"/>
          </a:p>
        </p:txBody>
      </p:sp>
    </p:spTree>
    <p:extLst>
      <p:ext uri="{BB962C8B-B14F-4D97-AF65-F5344CB8AC3E}">
        <p14:creationId xmlns:p14="http://schemas.microsoft.com/office/powerpoint/2010/main" val="2422249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latin typeface="+mn-lt"/>
                <a:ea typeface="+mn-ea"/>
                <a:cs typeface="+mn-cs"/>
              </a:rPr>
              <a:t>Meng L, Wong T, Huang S, Mui E, Nguyen V, Espinosa G, et al. Conversion from Vancomycin Trough Concentration–Guided Dosing to Area Under</a:t>
            </a:r>
          </a:p>
          <a:p>
            <a:r>
              <a:rPr lang="en-NZ" sz="1200" kern="1200" dirty="0">
                <a:solidFill>
                  <a:schemeClr val="tx1"/>
                </a:solidFill>
                <a:latin typeface="+mn-lt"/>
                <a:ea typeface="+mn-ea"/>
                <a:cs typeface="+mn-cs"/>
              </a:rPr>
              <a:t> the Curve–Guided Dosing Using Two Sample Measurements in Adults: Implementation at an Academic Medical </a:t>
            </a:r>
            <a:r>
              <a:rPr lang="en-NZ" sz="1200" kern="1200" dirty="0" err="1">
                <a:solidFill>
                  <a:schemeClr val="tx1"/>
                </a:solidFill>
                <a:latin typeface="+mn-lt"/>
                <a:ea typeface="+mn-ea"/>
                <a:cs typeface="+mn-cs"/>
              </a:rPr>
              <a:t>Center</a:t>
            </a:r>
            <a:r>
              <a:rPr lang="en-NZ" sz="1200" kern="1200" dirty="0">
                <a:solidFill>
                  <a:schemeClr val="tx1"/>
                </a:solidFill>
                <a:latin typeface="+mn-lt"/>
                <a:ea typeface="+mn-ea"/>
                <a:cs typeface="+mn-cs"/>
              </a:rPr>
              <a:t>. Pharmacotherapy: The Journal of Human Pharmacology and Drug Therapy. 2019;39(4):433-42.</a:t>
            </a:r>
          </a:p>
          <a:p>
            <a:endParaRPr lang="en-NZ" sz="1200" kern="1200" dirty="0">
              <a:solidFill>
                <a:schemeClr val="tx1"/>
              </a:solidFill>
              <a:latin typeface="+mn-lt"/>
              <a:ea typeface="+mn-ea"/>
              <a:cs typeface="+mn-cs"/>
            </a:endParaRPr>
          </a:p>
          <a:p>
            <a:r>
              <a:rPr lang="en-NZ" sz="1200" kern="1200" dirty="0">
                <a:solidFill>
                  <a:schemeClr val="tx1"/>
                </a:solidFill>
                <a:latin typeface="+mn-lt"/>
                <a:ea typeface="+mn-ea"/>
                <a:cs typeface="+mn-cs"/>
              </a:rPr>
              <a:t>Truong J, </a:t>
            </a:r>
            <a:r>
              <a:rPr lang="en-NZ" sz="1200" kern="1200" dirty="0" err="1">
                <a:solidFill>
                  <a:schemeClr val="tx1"/>
                </a:solidFill>
                <a:latin typeface="+mn-lt"/>
                <a:ea typeface="+mn-ea"/>
                <a:cs typeface="+mn-cs"/>
              </a:rPr>
              <a:t>Levkovich</a:t>
            </a:r>
            <a:r>
              <a:rPr lang="en-NZ" sz="1200" kern="1200" dirty="0">
                <a:solidFill>
                  <a:schemeClr val="tx1"/>
                </a:solidFill>
                <a:latin typeface="+mn-lt"/>
                <a:ea typeface="+mn-ea"/>
                <a:cs typeface="+mn-cs"/>
              </a:rPr>
              <a:t> BJ, </a:t>
            </a:r>
            <a:r>
              <a:rPr lang="en-NZ" sz="1200" kern="1200" dirty="0" err="1">
                <a:solidFill>
                  <a:schemeClr val="tx1"/>
                </a:solidFill>
                <a:latin typeface="+mn-lt"/>
                <a:ea typeface="+mn-ea"/>
                <a:cs typeface="+mn-cs"/>
              </a:rPr>
              <a:t>Padiglione</a:t>
            </a:r>
            <a:r>
              <a:rPr lang="en-NZ" sz="1200" kern="1200" dirty="0">
                <a:solidFill>
                  <a:schemeClr val="tx1"/>
                </a:solidFill>
                <a:latin typeface="+mn-lt"/>
                <a:ea typeface="+mn-ea"/>
                <a:cs typeface="+mn-cs"/>
              </a:rPr>
              <a:t> AA. Simple approach to improving vancomycin dosing in intensive care: a standardised loading dose results in earlier therapeutic levels. Internal Medicine Journal. 2012;42(1):23-9.</a:t>
            </a:r>
          </a:p>
          <a:p>
            <a:endParaRPr lang="en-NZ" sz="1200" kern="1200" dirty="0">
              <a:solidFill>
                <a:schemeClr val="tx1"/>
              </a:solidFill>
              <a:latin typeface="+mn-lt"/>
              <a:ea typeface="+mn-ea"/>
              <a:cs typeface="+mn-cs"/>
            </a:endParaRPr>
          </a:p>
          <a:p>
            <a:r>
              <a:rPr lang="en-NZ" sz="1200" kern="1200" dirty="0">
                <a:solidFill>
                  <a:schemeClr val="tx1"/>
                </a:solidFill>
                <a:latin typeface="+mn-lt"/>
                <a:ea typeface="+mn-ea"/>
                <a:cs typeface="+mn-cs"/>
              </a:rPr>
              <a:t>Neely MN, Kato L, </a:t>
            </a:r>
            <a:r>
              <a:rPr lang="en-NZ" sz="1200" kern="1200" dirty="0" err="1">
                <a:solidFill>
                  <a:schemeClr val="tx1"/>
                </a:solidFill>
                <a:latin typeface="+mn-lt"/>
                <a:ea typeface="+mn-ea"/>
                <a:cs typeface="+mn-cs"/>
              </a:rPr>
              <a:t>Youn</a:t>
            </a:r>
            <a:r>
              <a:rPr lang="en-NZ" sz="1200" kern="1200" dirty="0">
                <a:solidFill>
                  <a:schemeClr val="tx1"/>
                </a:solidFill>
                <a:latin typeface="+mn-lt"/>
                <a:ea typeface="+mn-ea"/>
                <a:cs typeface="+mn-cs"/>
              </a:rPr>
              <a:t> G, </a:t>
            </a:r>
            <a:r>
              <a:rPr lang="en-NZ" sz="1200" kern="1200" dirty="0" err="1">
                <a:solidFill>
                  <a:schemeClr val="tx1"/>
                </a:solidFill>
                <a:latin typeface="+mn-lt"/>
                <a:ea typeface="+mn-ea"/>
                <a:cs typeface="+mn-cs"/>
              </a:rPr>
              <a:t>Kraler</a:t>
            </a:r>
            <a:r>
              <a:rPr lang="en-NZ" sz="1200" kern="1200" dirty="0">
                <a:solidFill>
                  <a:schemeClr val="tx1"/>
                </a:solidFill>
                <a:latin typeface="+mn-lt"/>
                <a:ea typeface="+mn-ea"/>
                <a:cs typeface="+mn-cs"/>
              </a:rPr>
              <a:t> L, Bayard D, van Guilder M, et al. Prospective Trial on the Use of Trough Concentration versus Area under the Curve To Determine Therapeutic Vancomycin Dosing. </a:t>
            </a:r>
            <a:r>
              <a:rPr lang="en-NZ" sz="1200" kern="1200" dirty="0" err="1">
                <a:solidFill>
                  <a:schemeClr val="tx1"/>
                </a:solidFill>
                <a:latin typeface="+mn-lt"/>
                <a:ea typeface="+mn-ea"/>
                <a:cs typeface="+mn-cs"/>
              </a:rPr>
              <a:t>Antimicrob</a:t>
            </a:r>
            <a:r>
              <a:rPr lang="en-NZ" sz="1200" kern="1200" dirty="0">
                <a:solidFill>
                  <a:schemeClr val="tx1"/>
                </a:solidFill>
                <a:latin typeface="+mn-lt"/>
                <a:ea typeface="+mn-ea"/>
                <a:cs typeface="+mn-cs"/>
              </a:rPr>
              <a:t> Agents Chemother. 2018;62(2):e02042-17.</a:t>
            </a:r>
          </a:p>
          <a:p>
            <a:endParaRPr lang="en-NZ" dirty="0"/>
          </a:p>
        </p:txBody>
      </p:sp>
    </p:spTree>
    <p:extLst>
      <p:ext uri="{BB962C8B-B14F-4D97-AF65-F5344CB8AC3E}">
        <p14:creationId xmlns:p14="http://schemas.microsoft.com/office/powerpoint/2010/main" val="4102234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latin typeface="Arial" pitchFamily="34" charset="0"/>
                <a:ea typeface="+mn-ea"/>
                <a:cs typeface="+mn-cs"/>
              </a:rPr>
              <a:t>Hale M, Nicholls A, </a:t>
            </a:r>
            <a:r>
              <a:rPr lang="en-NZ" sz="1200" kern="1200" dirty="0" err="1">
                <a:solidFill>
                  <a:schemeClr val="tx1"/>
                </a:solidFill>
                <a:latin typeface="Arial" pitchFamily="34" charset="0"/>
                <a:ea typeface="+mn-ea"/>
                <a:cs typeface="+mn-cs"/>
              </a:rPr>
              <a:t>Bullingham</a:t>
            </a:r>
            <a:r>
              <a:rPr lang="en-NZ" sz="1200" kern="1200" dirty="0">
                <a:solidFill>
                  <a:schemeClr val="tx1"/>
                </a:solidFill>
                <a:latin typeface="Arial" pitchFamily="34" charset="0"/>
                <a:ea typeface="+mn-ea"/>
                <a:cs typeface="+mn-cs"/>
              </a:rPr>
              <a:t> R, </a:t>
            </a:r>
            <a:r>
              <a:rPr lang="en-NZ" sz="1200" kern="1200" dirty="0" err="1">
                <a:solidFill>
                  <a:schemeClr val="tx1"/>
                </a:solidFill>
                <a:latin typeface="Arial" pitchFamily="34" charset="0"/>
                <a:ea typeface="+mn-ea"/>
                <a:cs typeface="+mn-cs"/>
              </a:rPr>
              <a:t>Hene</a:t>
            </a:r>
            <a:r>
              <a:rPr lang="en-NZ" sz="1200" kern="1200" dirty="0">
                <a:solidFill>
                  <a:schemeClr val="tx1"/>
                </a:solidFill>
                <a:latin typeface="Arial" pitchFamily="34" charset="0"/>
                <a:ea typeface="+mn-ea"/>
                <a:cs typeface="+mn-cs"/>
              </a:rPr>
              <a:t> R, </a:t>
            </a:r>
            <a:r>
              <a:rPr lang="en-NZ" sz="1200" kern="1200" dirty="0" err="1">
                <a:solidFill>
                  <a:schemeClr val="tx1"/>
                </a:solidFill>
                <a:latin typeface="Arial" pitchFamily="34" charset="0"/>
                <a:ea typeface="+mn-ea"/>
                <a:cs typeface="+mn-cs"/>
              </a:rPr>
              <a:t>Hoitsman</a:t>
            </a:r>
            <a:r>
              <a:rPr lang="en-NZ" sz="1200" kern="1200" dirty="0">
                <a:solidFill>
                  <a:schemeClr val="tx1"/>
                </a:solidFill>
                <a:latin typeface="Arial" pitchFamily="34" charset="0"/>
                <a:ea typeface="+mn-ea"/>
                <a:cs typeface="+mn-cs"/>
              </a:rPr>
              <a:t> A, </a:t>
            </a:r>
            <a:r>
              <a:rPr lang="en-NZ" sz="1200" kern="1200" dirty="0" err="1">
                <a:solidFill>
                  <a:schemeClr val="tx1"/>
                </a:solidFill>
                <a:latin typeface="Arial" pitchFamily="34" charset="0"/>
                <a:ea typeface="+mn-ea"/>
                <a:cs typeface="+mn-cs"/>
              </a:rPr>
              <a:t>Squifflet</a:t>
            </a:r>
            <a:r>
              <a:rPr lang="en-NZ" sz="1200" kern="1200" dirty="0">
                <a:solidFill>
                  <a:schemeClr val="tx1"/>
                </a:solidFill>
                <a:latin typeface="Arial" pitchFamily="34" charset="0"/>
                <a:ea typeface="+mn-ea"/>
                <a:cs typeface="+mn-cs"/>
              </a:rPr>
              <a:t> J, et al. The pharmacokinetic-pharmacodynamic relationship for mycophenolate mofetil in renal transplantation. Clin </a:t>
            </a:r>
            <a:r>
              <a:rPr lang="en-NZ" sz="1200" kern="1200" dirty="0" err="1">
                <a:solidFill>
                  <a:schemeClr val="tx1"/>
                </a:solidFill>
                <a:latin typeface="Arial" pitchFamily="34" charset="0"/>
                <a:ea typeface="+mn-ea"/>
                <a:cs typeface="+mn-cs"/>
              </a:rPr>
              <a:t>Pharmacol</a:t>
            </a:r>
            <a:r>
              <a:rPr lang="en-NZ" sz="1200" kern="1200" dirty="0">
                <a:solidFill>
                  <a:schemeClr val="tx1"/>
                </a:solidFill>
                <a:latin typeface="Arial" pitchFamily="34" charset="0"/>
                <a:ea typeface="+mn-ea"/>
                <a:cs typeface="+mn-cs"/>
              </a:rPr>
              <a:t> </a:t>
            </a:r>
            <a:r>
              <a:rPr lang="en-NZ" sz="1200" kern="1200" dirty="0" err="1">
                <a:solidFill>
                  <a:schemeClr val="tx1"/>
                </a:solidFill>
                <a:latin typeface="Arial" pitchFamily="34" charset="0"/>
                <a:ea typeface="+mn-ea"/>
                <a:cs typeface="+mn-cs"/>
              </a:rPr>
              <a:t>Ther</a:t>
            </a:r>
            <a:r>
              <a:rPr lang="en-NZ" sz="1200" kern="1200" dirty="0">
                <a:solidFill>
                  <a:schemeClr val="tx1"/>
                </a:solidFill>
                <a:latin typeface="Arial" pitchFamily="34" charset="0"/>
                <a:ea typeface="+mn-ea"/>
                <a:cs typeface="+mn-cs"/>
              </a:rPr>
              <a:t>. 1998;64:672-83.</a:t>
            </a:r>
          </a:p>
          <a:p>
            <a:r>
              <a:rPr lang="en-NZ" sz="1200" kern="1200" dirty="0">
                <a:solidFill>
                  <a:schemeClr val="tx1"/>
                </a:solidFill>
                <a:latin typeface="Arial" pitchFamily="34" charset="0"/>
                <a:ea typeface="+mn-ea"/>
                <a:cs typeface="+mn-cs"/>
              </a:rPr>
              <a:t>Le </a:t>
            </a:r>
            <a:r>
              <a:rPr lang="en-NZ" sz="1200" kern="1200" dirty="0" err="1">
                <a:solidFill>
                  <a:schemeClr val="tx1"/>
                </a:solidFill>
                <a:latin typeface="Arial" pitchFamily="34" charset="0"/>
                <a:ea typeface="+mn-ea"/>
                <a:cs typeface="+mn-cs"/>
              </a:rPr>
              <a:t>Meur</a:t>
            </a:r>
            <a:r>
              <a:rPr lang="en-NZ" sz="1200" kern="1200" dirty="0">
                <a:solidFill>
                  <a:schemeClr val="tx1"/>
                </a:solidFill>
                <a:latin typeface="Arial" pitchFamily="34" charset="0"/>
                <a:ea typeface="+mn-ea"/>
                <a:cs typeface="+mn-cs"/>
              </a:rPr>
              <a:t> Y, </a:t>
            </a:r>
            <a:r>
              <a:rPr lang="en-NZ" sz="1200" kern="1200" dirty="0" err="1">
                <a:solidFill>
                  <a:schemeClr val="tx1"/>
                </a:solidFill>
                <a:latin typeface="Arial" pitchFamily="34" charset="0"/>
                <a:ea typeface="+mn-ea"/>
                <a:cs typeface="+mn-cs"/>
              </a:rPr>
              <a:t>Buchler</a:t>
            </a:r>
            <a:r>
              <a:rPr lang="en-NZ" sz="1200" kern="1200" dirty="0">
                <a:solidFill>
                  <a:schemeClr val="tx1"/>
                </a:solidFill>
                <a:latin typeface="Arial" pitchFamily="34" charset="0"/>
                <a:ea typeface="+mn-ea"/>
                <a:cs typeface="+mn-cs"/>
              </a:rPr>
              <a:t> M, Thierry A, </a:t>
            </a:r>
            <a:r>
              <a:rPr lang="en-NZ" sz="1200" kern="1200" dirty="0" err="1">
                <a:solidFill>
                  <a:schemeClr val="tx1"/>
                </a:solidFill>
                <a:latin typeface="Arial" pitchFamily="34" charset="0"/>
                <a:ea typeface="+mn-ea"/>
                <a:cs typeface="+mn-cs"/>
              </a:rPr>
              <a:t>Caillard</a:t>
            </a:r>
            <a:r>
              <a:rPr lang="en-NZ" sz="1200" kern="1200" dirty="0">
                <a:solidFill>
                  <a:schemeClr val="tx1"/>
                </a:solidFill>
                <a:latin typeface="Arial" pitchFamily="34" charset="0"/>
                <a:ea typeface="+mn-ea"/>
                <a:cs typeface="+mn-cs"/>
              </a:rPr>
              <a:t> S, </a:t>
            </a:r>
            <a:r>
              <a:rPr lang="en-NZ" sz="1200" kern="1200" dirty="0" err="1">
                <a:solidFill>
                  <a:schemeClr val="tx1"/>
                </a:solidFill>
                <a:latin typeface="Arial" pitchFamily="34" charset="0"/>
                <a:ea typeface="+mn-ea"/>
                <a:cs typeface="+mn-cs"/>
              </a:rPr>
              <a:t>Villemain</a:t>
            </a:r>
            <a:r>
              <a:rPr lang="en-NZ" sz="1200" kern="1200" dirty="0">
                <a:solidFill>
                  <a:schemeClr val="tx1"/>
                </a:solidFill>
                <a:latin typeface="Arial" pitchFamily="34" charset="0"/>
                <a:ea typeface="+mn-ea"/>
                <a:cs typeface="+mn-cs"/>
              </a:rPr>
              <a:t> F, </a:t>
            </a:r>
            <a:r>
              <a:rPr lang="en-NZ" sz="1200" kern="1200" dirty="0" err="1">
                <a:solidFill>
                  <a:schemeClr val="tx1"/>
                </a:solidFill>
                <a:latin typeface="Arial" pitchFamily="34" charset="0"/>
                <a:ea typeface="+mn-ea"/>
                <a:cs typeface="+mn-cs"/>
              </a:rPr>
              <a:t>Lavaud</a:t>
            </a:r>
            <a:r>
              <a:rPr lang="en-NZ" sz="1200" kern="1200" dirty="0">
                <a:solidFill>
                  <a:schemeClr val="tx1"/>
                </a:solidFill>
                <a:latin typeface="Arial" pitchFamily="34" charset="0"/>
                <a:ea typeface="+mn-ea"/>
                <a:cs typeface="+mn-cs"/>
              </a:rPr>
              <a:t> S, et al. Individualized mycophenolate mofetil dosing based on drug exposure significantly improves patient outcomes after renal transplantation. Am J Transplant. 2007;7(11):2496-503.</a:t>
            </a:r>
          </a:p>
          <a:p>
            <a:r>
              <a:rPr lang="en-NZ" sz="1200" kern="1200" dirty="0">
                <a:solidFill>
                  <a:schemeClr val="tx1"/>
                </a:solidFill>
                <a:latin typeface="Arial" pitchFamily="34" charset="0"/>
                <a:ea typeface="+mn-ea"/>
                <a:cs typeface="+mn-cs"/>
              </a:rPr>
              <a:t>van Gelder T, Silva HT, de </a:t>
            </a:r>
            <a:r>
              <a:rPr lang="en-NZ" sz="1200" kern="1200" dirty="0" err="1">
                <a:solidFill>
                  <a:schemeClr val="tx1"/>
                </a:solidFill>
                <a:latin typeface="Arial" pitchFamily="34" charset="0"/>
                <a:ea typeface="+mn-ea"/>
                <a:cs typeface="+mn-cs"/>
              </a:rPr>
              <a:t>Fijter</a:t>
            </a:r>
            <a:r>
              <a:rPr lang="en-NZ" sz="1200" kern="1200" dirty="0">
                <a:solidFill>
                  <a:schemeClr val="tx1"/>
                </a:solidFill>
                <a:latin typeface="Arial" pitchFamily="34" charset="0"/>
                <a:ea typeface="+mn-ea"/>
                <a:cs typeface="+mn-cs"/>
              </a:rPr>
              <a:t> JW, </a:t>
            </a:r>
            <a:r>
              <a:rPr lang="en-NZ" sz="1200" kern="1200" dirty="0" err="1">
                <a:solidFill>
                  <a:schemeClr val="tx1"/>
                </a:solidFill>
                <a:latin typeface="Arial" pitchFamily="34" charset="0"/>
                <a:ea typeface="+mn-ea"/>
                <a:cs typeface="+mn-cs"/>
              </a:rPr>
              <a:t>Budde</a:t>
            </a:r>
            <a:r>
              <a:rPr lang="en-NZ" sz="1200" kern="1200" dirty="0">
                <a:solidFill>
                  <a:schemeClr val="tx1"/>
                </a:solidFill>
                <a:latin typeface="Arial" pitchFamily="34" charset="0"/>
                <a:ea typeface="+mn-ea"/>
                <a:cs typeface="+mn-cs"/>
              </a:rPr>
              <a:t> K, </a:t>
            </a:r>
            <a:r>
              <a:rPr lang="en-NZ" sz="1200" kern="1200" dirty="0" err="1">
                <a:solidFill>
                  <a:schemeClr val="tx1"/>
                </a:solidFill>
                <a:latin typeface="Arial" pitchFamily="34" charset="0"/>
                <a:ea typeface="+mn-ea"/>
                <a:cs typeface="+mn-cs"/>
              </a:rPr>
              <a:t>Kuypers</a:t>
            </a:r>
            <a:r>
              <a:rPr lang="en-NZ" sz="1200" kern="1200" dirty="0">
                <a:solidFill>
                  <a:schemeClr val="tx1"/>
                </a:solidFill>
                <a:latin typeface="Arial" pitchFamily="34" charset="0"/>
                <a:ea typeface="+mn-ea"/>
                <a:cs typeface="+mn-cs"/>
              </a:rPr>
              <a:t> D, Tyden G, et al. Comparing mycophenolate mofetil regimens for de novo renal transplant recipients: the fixed-dose concentration-controlled trial. Transplantation. 2008;86(8):1043-51.</a:t>
            </a:r>
          </a:p>
          <a:p>
            <a:r>
              <a:rPr lang="en-NZ" sz="1200" kern="1200" dirty="0">
                <a:solidFill>
                  <a:schemeClr val="tx1"/>
                </a:solidFill>
                <a:latin typeface="Arial" pitchFamily="34" charset="0"/>
                <a:ea typeface="+mn-ea"/>
                <a:cs typeface="+mn-cs"/>
              </a:rPr>
              <a:t>Gaston RS, Kaplan B, Shah T, </a:t>
            </a:r>
            <a:r>
              <a:rPr lang="en-NZ" sz="1200" kern="1200" dirty="0" err="1">
                <a:solidFill>
                  <a:schemeClr val="tx1"/>
                </a:solidFill>
                <a:latin typeface="Arial" pitchFamily="34" charset="0"/>
                <a:ea typeface="+mn-ea"/>
                <a:cs typeface="+mn-cs"/>
              </a:rPr>
              <a:t>Cibrik</a:t>
            </a:r>
            <a:r>
              <a:rPr lang="en-NZ" sz="1200" kern="1200" dirty="0">
                <a:solidFill>
                  <a:schemeClr val="tx1"/>
                </a:solidFill>
                <a:latin typeface="Arial" pitchFamily="34" charset="0"/>
                <a:ea typeface="+mn-ea"/>
                <a:cs typeface="+mn-cs"/>
              </a:rPr>
              <a:t> D, Shaw LM, Angelis M, et al. Fixed- or controlled-dose mycophenolate mofetil with standard- or reduced-dose calcineurin inhibitors: the </a:t>
            </a:r>
            <a:r>
              <a:rPr lang="en-NZ" sz="1200" kern="1200" dirty="0" err="1">
                <a:solidFill>
                  <a:schemeClr val="tx1"/>
                </a:solidFill>
                <a:latin typeface="Arial" pitchFamily="34" charset="0"/>
                <a:ea typeface="+mn-ea"/>
                <a:cs typeface="+mn-cs"/>
              </a:rPr>
              <a:t>Opticept</a:t>
            </a:r>
            <a:r>
              <a:rPr lang="en-NZ" sz="1200" kern="1200" dirty="0">
                <a:solidFill>
                  <a:schemeClr val="tx1"/>
                </a:solidFill>
                <a:latin typeface="Arial" pitchFamily="34" charset="0"/>
                <a:ea typeface="+mn-ea"/>
                <a:cs typeface="+mn-cs"/>
              </a:rPr>
              <a:t> trial. Am J Transplant. 2009;9(7):1607-19.</a:t>
            </a:r>
          </a:p>
          <a:p>
            <a:endParaRPr lang="en-NZ" sz="1200" kern="1200" dirty="0">
              <a:solidFill>
                <a:schemeClr val="tx1"/>
              </a:solidFill>
              <a:latin typeface="Arial" pitchFamily="34" charset="0"/>
              <a:ea typeface="+mn-ea"/>
              <a:cs typeface="+mn-cs"/>
            </a:endParaRPr>
          </a:p>
          <a:p>
            <a:r>
              <a:rPr lang="en-NZ" sz="1200" kern="1200" dirty="0">
                <a:solidFill>
                  <a:schemeClr val="tx1"/>
                </a:solidFill>
                <a:latin typeface="Arial" pitchFamily="34" charset="0"/>
                <a:ea typeface="+mn-ea"/>
                <a:cs typeface="+mn-cs"/>
              </a:rPr>
              <a:t>Rousseau A, Laroche M-L, </a:t>
            </a:r>
            <a:r>
              <a:rPr lang="en-NZ" sz="1200" kern="1200" dirty="0" err="1">
                <a:solidFill>
                  <a:schemeClr val="tx1"/>
                </a:solidFill>
                <a:latin typeface="Arial" pitchFamily="34" charset="0"/>
                <a:ea typeface="+mn-ea"/>
                <a:cs typeface="+mn-cs"/>
              </a:rPr>
              <a:t>Venisse</a:t>
            </a:r>
            <a:r>
              <a:rPr lang="en-NZ" sz="1200" kern="1200" dirty="0">
                <a:solidFill>
                  <a:schemeClr val="tx1"/>
                </a:solidFill>
                <a:latin typeface="Arial" pitchFamily="34" charset="0"/>
                <a:ea typeface="+mn-ea"/>
                <a:cs typeface="+mn-cs"/>
              </a:rPr>
              <a:t> N, </a:t>
            </a:r>
            <a:r>
              <a:rPr lang="en-NZ" sz="1200" kern="1200" dirty="0" err="1">
                <a:solidFill>
                  <a:schemeClr val="tx1"/>
                </a:solidFill>
                <a:latin typeface="Arial" pitchFamily="34" charset="0"/>
                <a:ea typeface="+mn-ea"/>
                <a:cs typeface="+mn-cs"/>
              </a:rPr>
              <a:t>Loichot-Roselmac</a:t>
            </a:r>
            <a:r>
              <a:rPr lang="en-NZ" sz="1200" kern="1200" dirty="0">
                <a:solidFill>
                  <a:schemeClr val="tx1"/>
                </a:solidFill>
                <a:latin typeface="Arial" pitchFamily="34" charset="0"/>
                <a:ea typeface="+mn-ea"/>
                <a:cs typeface="+mn-cs"/>
              </a:rPr>
              <a:t> C, </a:t>
            </a:r>
            <a:r>
              <a:rPr lang="en-NZ" sz="1200" kern="1200" dirty="0" err="1">
                <a:solidFill>
                  <a:schemeClr val="tx1"/>
                </a:solidFill>
                <a:latin typeface="Arial" pitchFamily="34" charset="0"/>
                <a:ea typeface="+mn-ea"/>
                <a:cs typeface="+mn-cs"/>
              </a:rPr>
              <a:t>Turcant</a:t>
            </a:r>
            <a:r>
              <a:rPr lang="en-NZ" sz="1200" kern="1200" dirty="0">
                <a:solidFill>
                  <a:schemeClr val="tx1"/>
                </a:solidFill>
                <a:latin typeface="Arial" pitchFamily="34" charset="0"/>
                <a:ea typeface="+mn-ea"/>
                <a:cs typeface="+mn-cs"/>
              </a:rPr>
              <a:t> A, </a:t>
            </a:r>
            <a:r>
              <a:rPr lang="en-NZ" sz="1200" kern="1200" dirty="0" err="1">
                <a:solidFill>
                  <a:schemeClr val="tx1"/>
                </a:solidFill>
                <a:latin typeface="Arial" pitchFamily="34" charset="0"/>
                <a:ea typeface="+mn-ea"/>
                <a:cs typeface="+mn-cs"/>
              </a:rPr>
              <a:t>Hoizey</a:t>
            </a:r>
            <a:r>
              <a:rPr lang="en-NZ" sz="1200" kern="1200" dirty="0">
                <a:solidFill>
                  <a:schemeClr val="tx1"/>
                </a:solidFill>
                <a:latin typeface="Arial" pitchFamily="34" charset="0"/>
                <a:ea typeface="+mn-ea"/>
                <a:cs typeface="+mn-cs"/>
              </a:rPr>
              <a:t> G, et al. Cost-Effectiveness Analysis of Individualized Mycophenolate Mofetil Dosing in Kidney Transplant Patients in the APOMYGRE Trial. Transplantation. 2010;89(10):1255-62.</a:t>
            </a:r>
          </a:p>
          <a:p>
            <a:endParaRPr lang="en-NZ" dirty="0"/>
          </a:p>
        </p:txBody>
      </p:sp>
    </p:spTree>
    <p:extLst>
      <p:ext uri="{BB962C8B-B14F-4D97-AF65-F5344CB8AC3E}">
        <p14:creationId xmlns:p14="http://schemas.microsoft.com/office/powerpoint/2010/main" val="1898987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latin typeface="+mn-lt"/>
                <a:ea typeface="+mn-ea"/>
                <a:cs typeface="+mn-cs"/>
              </a:rPr>
              <a:t>Holford N, Ma G, Metz D. TDM is dead. Long live TCI! Br J Clin </a:t>
            </a:r>
            <a:r>
              <a:rPr lang="en-NZ" sz="1200" kern="1200" dirty="0" err="1">
                <a:solidFill>
                  <a:schemeClr val="tx1"/>
                </a:solidFill>
                <a:latin typeface="+mn-lt"/>
                <a:ea typeface="+mn-ea"/>
                <a:cs typeface="+mn-cs"/>
              </a:rPr>
              <a:t>Pharmacol</a:t>
            </a:r>
            <a:r>
              <a:rPr lang="en-NZ" sz="1200" kern="1200" dirty="0">
                <a:solidFill>
                  <a:schemeClr val="tx1"/>
                </a:solidFill>
                <a:latin typeface="+mn-lt"/>
                <a:ea typeface="+mn-ea"/>
                <a:cs typeface="+mn-cs"/>
              </a:rPr>
              <a:t>. 2020; Early View (doi:10.1111/bcp.14434).</a:t>
            </a:r>
            <a:endParaRPr lang="en-NZ" dirty="0"/>
          </a:p>
        </p:txBody>
      </p:sp>
      <p:sp>
        <p:nvSpPr>
          <p:cNvPr id="4" name="Slide Number Placeholder 3"/>
          <p:cNvSpPr>
            <a:spLocks noGrp="1"/>
          </p:cNvSpPr>
          <p:nvPr>
            <p:ph type="sldNum" sz="quarter" idx="5"/>
          </p:nvPr>
        </p:nvSpPr>
        <p:spPr/>
        <p:txBody>
          <a:bodyPr/>
          <a:lstStyle/>
          <a:p>
            <a:fld id="{81364706-4995-6748-9B2F-9A64B0518357}" type="slidenum">
              <a:rPr lang="en-US" smtClean="0"/>
              <a:pPr/>
              <a:t>16</a:t>
            </a:fld>
            <a:endParaRPr lang="en-US"/>
          </a:p>
        </p:txBody>
      </p:sp>
    </p:spTree>
    <p:extLst>
      <p:ext uri="{BB962C8B-B14F-4D97-AF65-F5344CB8AC3E}">
        <p14:creationId xmlns:p14="http://schemas.microsoft.com/office/powerpoint/2010/main" val="566975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NextDose</a:t>
            </a:r>
            <a:r>
              <a:rPr lang="en-US" dirty="0"/>
              <a:t> provides options for different target types e.g. here it shows targets based on </a:t>
            </a:r>
            <a:r>
              <a:rPr lang="en-US" dirty="0" err="1"/>
              <a:t>Css</a:t>
            </a:r>
            <a:r>
              <a:rPr lang="en-US" dirty="0"/>
              <a:t>, </a:t>
            </a:r>
            <a:r>
              <a:rPr lang="en-US" dirty="0" err="1"/>
              <a:t>AUCssDI</a:t>
            </a:r>
            <a:r>
              <a:rPr lang="en-US" dirty="0"/>
              <a:t> and </a:t>
            </a:r>
            <a:r>
              <a:rPr lang="en-US" dirty="0" err="1"/>
              <a:t>cumAUC</a:t>
            </a:r>
            <a:r>
              <a:rPr lang="en-US" dirty="0"/>
              <a:t>.</a:t>
            </a:r>
            <a:endParaRPr lang="en-NZ" dirty="0"/>
          </a:p>
        </p:txBody>
      </p:sp>
      <p:sp>
        <p:nvSpPr>
          <p:cNvPr id="4" name="Slide Number Placeholder 3"/>
          <p:cNvSpPr>
            <a:spLocks noGrp="1"/>
          </p:cNvSpPr>
          <p:nvPr>
            <p:ph type="sldNum" sz="quarter" idx="10"/>
          </p:nvPr>
        </p:nvSpPr>
        <p:spPr/>
        <p:txBody>
          <a:bodyPr/>
          <a:lstStyle/>
          <a:p>
            <a:fld id="{81364706-4995-6748-9B2F-9A64B0518357}" type="slidenum">
              <a:rPr lang="en-US" smtClean="0"/>
              <a:pPr/>
              <a:t>19</a:t>
            </a:fld>
            <a:endParaRPr lang="en-US"/>
          </a:p>
        </p:txBody>
      </p:sp>
    </p:spTree>
    <p:extLst>
      <p:ext uri="{BB962C8B-B14F-4D97-AF65-F5344CB8AC3E}">
        <p14:creationId xmlns:p14="http://schemas.microsoft.com/office/powerpoint/2010/main" val="892274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w="9525"/>
        </p:spPr>
        <p:txBody>
          <a:bodyPr/>
          <a:lstStyle/>
          <a:p>
            <a:r>
              <a:rPr lang="en-US" dirty="0"/>
              <a:t>Clinical pharmacology describes the effects of drugs in humans. One way to think about the scope of clinical pharmacology is to understand the factors linking dose to effect. </a:t>
            </a:r>
          </a:p>
          <a:p>
            <a:r>
              <a:rPr lang="en-US" dirty="0"/>
              <a:t>Drug concentration is not as easily observable as doses and effects. It is believed to be the linking factor that explains the time course of effects after a drug dose.</a:t>
            </a:r>
          </a:p>
          <a:p>
            <a:r>
              <a:rPr lang="en-US" dirty="0"/>
              <a:t>The science linking dose and concentration is pharmacokinetics. The two main pharmacokinetic properties of a drug are clearance (CL) and volume of distribution (V).</a:t>
            </a:r>
          </a:p>
          <a:p>
            <a:r>
              <a:rPr lang="en-US" dirty="0"/>
              <a:t>The science linking concentration and effect is pharmacodynamics. The two main pharmacodynamic properties of a drug are the maximum effect (Emax) and the concentration producing 50% of the maximum effect (C50).</a:t>
            </a:r>
          </a:p>
          <a:p>
            <a:r>
              <a:rPr lang="en-US" dirty="0"/>
              <a:t>Effects do not determine the dose. The effect is determined  by concentration. Concentration determines the dose needed for the effect. Thus concentration guided dosing provides the scientific basis for achieving the right dose.</a:t>
            </a:r>
          </a:p>
          <a:p>
            <a:endParaRPr lang="en-US" dirty="0"/>
          </a:p>
        </p:txBody>
      </p:sp>
    </p:spTree>
    <p:extLst>
      <p:ext uri="{BB962C8B-B14F-4D97-AF65-F5344CB8AC3E}">
        <p14:creationId xmlns:p14="http://schemas.microsoft.com/office/powerpoint/2010/main" val="2901344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w="9525"/>
        </p:spPr>
        <p:txBody>
          <a:bodyPr/>
          <a:lstStyle/>
          <a:p>
            <a:r>
              <a:rPr lang="en-AU" dirty="0"/>
              <a:t>http://clinpharmacol.fmhs.auckland.ac.nz/docs/clearance.pdf</a:t>
            </a:r>
          </a:p>
          <a:p>
            <a:endParaRPr lang="en-AU" dirty="0"/>
          </a:p>
          <a:p>
            <a:r>
              <a:rPr lang="en-AU" dirty="0"/>
              <a:t>The bathtub provides a physical model to explain how clearance determines drug elimination.</a:t>
            </a:r>
          </a:p>
          <a:p>
            <a:r>
              <a:rPr lang="en-AU" dirty="0"/>
              <a:t>This bathtub has fixed rate of water flowing in from the tap (rate in = 4 drops/unit time).</a:t>
            </a:r>
          </a:p>
          <a:p>
            <a:r>
              <a:rPr lang="en-AU" dirty="0"/>
              <a:t>Water is lost from the bathtub at the same rate (rate out = 4 drops/unit time) which keeps the bath water level constant (steady state).</a:t>
            </a:r>
          </a:p>
          <a:p>
            <a:r>
              <a:rPr lang="en-AU" dirty="0"/>
              <a:t>Clearance is determined by the size of the hole in the bathtub.</a:t>
            </a:r>
          </a:p>
          <a:p>
            <a:endParaRPr lang="en-AU" dirty="0"/>
          </a:p>
        </p:txBody>
      </p:sp>
    </p:spTree>
    <p:extLst>
      <p:ext uri="{BB962C8B-B14F-4D97-AF65-F5344CB8AC3E}">
        <p14:creationId xmlns:p14="http://schemas.microsoft.com/office/powerpoint/2010/main" val="3966121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p:spPr>
        <p:txBody>
          <a:bodyPr/>
          <a:lstStyle/>
          <a:p>
            <a:r>
              <a:rPr lang="en-US" dirty="0"/>
              <a:t>http://clinpharmacol.fmhs.auckland.ac.nz/docs/immediate-time-course-of-drug-effect.pdf</a:t>
            </a:r>
          </a:p>
          <a:p>
            <a:r>
              <a:rPr lang="en-US" dirty="0"/>
              <a:t>http://clinpharmacol.fmhs.auckland.ac.nz/docs/ligand-binding.pdf</a:t>
            </a:r>
          </a:p>
          <a:p>
            <a:endParaRPr lang="en-US" dirty="0"/>
          </a:p>
          <a:p>
            <a:r>
              <a:rPr lang="en-US" dirty="0"/>
              <a:t>Based on the law of mass action principle the binding of a drug to a receptor should follow a hyperbolic curve (as shown here). If it is assumed that the effect is directly proportional to the binding then the C50 will be the same as the </a:t>
            </a:r>
            <a:r>
              <a:rPr lang="en-US" dirty="0" err="1"/>
              <a:t>Kd</a:t>
            </a:r>
            <a:r>
              <a:rPr lang="en-US" dirty="0"/>
              <a:t> (the equilibrium binding constant).</a:t>
            </a:r>
          </a:p>
          <a:p>
            <a:r>
              <a:rPr lang="en-US" dirty="0"/>
              <a:t>Notice that </a:t>
            </a:r>
            <a:r>
              <a:rPr lang="en-US" dirty="0" err="1"/>
              <a:t>Emax</a:t>
            </a:r>
            <a:r>
              <a:rPr lang="en-US" dirty="0"/>
              <a:t> can never be directly observed. It is the asymptotic effect of the drug at infinite concentration. Even 10 times the C50 only reaches 90% of </a:t>
            </a:r>
            <a:r>
              <a:rPr lang="en-US" dirty="0" err="1"/>
              <a:t>Emax</a:t>
            </a:r>
            <a:r>
              <a:rPr lang="en-US" dirty="0"/>
              <a:t>.</a:t>
            </a:r>
          </a:p>
        </p:txBody>
      </p:sp>
    </p:spTree>
    <p:extLst>
      <p:ext uri="{BB962C8B-B14F-4D97-AF65-F5344CB8AC3E}">
        <p14:creationId xmlns:p14="http://schemas.microsoft.com/office/powerpoint/2010/main" val="2792366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target concentration approach links PKPD to prediction of the right dose for a patient.</a:t>
            </a:r>
            <a:endParaRPr lang="en-US" dirty="0"/>
          </a:p>
        </p:txBody>
      </p:sp>
    </p:spTree>
    <p:extLst>
      <p:ext uri="{BB962C8B-B14F-4D97-AF65-F5344CB8AC3E}">
        <p14:creationId xmlns:p14="http://schemas.microsoft.com/office/powerpoint/2010/main" val="4191107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849313"/>
            <a:ext cx="4575175" cy="3432175"/>
          </a:xfrm>
        </p:spPr>
      </p:sp>
      <p:sp>
        <p:nvSpPr>
          <p:cNvPr id="3" name="Notes Placeholder 2"/>
          <p:cNvSpPr>
            <a:spLocks noGrp="1"/>
          </p:cNvSpPr>
          <p:nvPr>
            <p:ph type="body" idx="1"/>
          </p:nvPr>
        </p:nvSpPr>
        <p:spPr/>
        <p:txBody>
          <a:bodyPr>
            <a:normAutofit/>
          </a:bodyPr>
          <a:lstStyle/>
          <a:p>
            <a:r>
              <a:rPr lang="en-NZ" sz="1200" kern="1200" dirty="0">
                <a:solidFill>
                  <a:schemeClr val="tx1"/>
                </a:solidFill>
                <a:effectLst/>
                <a:latin typeface="Arial" pitchFamily="34" charset="0"/>
                <a:ea typeface="+mn-ea"/>
                <a:cs typeface="+mn-cs"/>
              </a:rPr>
              <a:t>There are 3 ways to think about choosing the dose. </a:t>
            </a:r>
            <a:endParaRPr lang="en-US" sz="1200" kern="1200" dirty="0">
              <a:solidFill>
                <a:schemeClr val="tx1"/>
              </a:solidFill>
              <a:effectLst/>
              <a:latin typeface="Arial" pitchFamily="34" charset="0"/>
              <a:ea typeface="+mn-ea"/>
              <a:cs typeface="+mn-cs"/>
            </a:endParaRPr>
          </a:p>
          <a:p>
            <a:pPr lvl="0"/>
            <a:r>
              <a:rPr lang="en-US" sz="1200" kern="1200" dirty="0">
                <a:solidFill>
                  <a:schemeClr val="tx1"/>
                </a:solidFill>
                <a:effectLst/>
                <a:latin typeface="Arial" pitchFamily="34" charset="0"/>
                <a:ea typeface="+mn-ea"/>
                <a:cs typeface="+mn-cs"/>
              </a:rPr>
              <a:t>The population dosing method uses the same dose for everyone. It is the most commonly used method but usually just for convenience. This means that some patients are either under-dosed or over-dosed.</a:t>
            </a:r>
          </a:p>
          <a:p>
            <a:pPr lvl="0"/>
            <a:r>
              <a:rPr lang="en-US" sz="1200" kern="1200" dirty="0">
                <a:solidFill>
                  <a:schemeClr val="tx1"/>
                </a:solidFill>
                <a:effectLst/>
                <a:latin typeface="Arial" pitchFamily="34" charset="0"/>
                <a:ea typeface="+mn-ea"/>
                <a:cs typeface="+mn-cs"/>
              </a:rPr>
              <a:t>The group dosing method uses patient factors (also known as covariates) to predict the dose suitable for a group of patients with similar factors. Dosing in children is nearly always based on weight or age. The use of weight or renal function to adjust the dose is recommended for some medicines but probably not used as often as it should be.</a:t>
            </a:r>
          </a:p>
          <a:p>
            <a:pPr lvl="0"/>
            <a:r>
              <a:rPr lang="en-US" sz="1200" kern="1200" dirty="0">
                <a:solidFill>
                  <a:schemeClr val="tx1"/>
                </a:solidFill>
                <a:effectLst/>
                <a:latin typeface="Arial" pitchFamily="34" charset="0"/>
                <a:ea typeface="+mn-ea"/>
                <a:cs typeface="+mn-cs"/>
              </a:rPr>
              <a:t>Individual dosing based on patient response is widely used when the response is easily measured. For example anti-hypertensive doses are usually adjusted based on the blood pressure response. The use of other response markers such as the international normalized ratio (INR) response to warfarin or the concentration of an antibiotic such as gentamicin are also examples.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a:t>CLcr</a:t>
            </a:r>
            <a:r>
              <a:rPr lang="en-US" dirty="0"/>
              <a:t> = </a:t>
            </a:r>
            <a:r>
              <a:rPr lang="en-US" dirty="0" err="1"/>
              <a:t>Creatinine</a:t>
            </a:r>
            <a:r>
              <a:rPr lang="en-US" baseline="0" dirty="0"/>
              <a:t> clearance, BP = Blood Pressure, INR=International Normalized Ratio</a:t>
            </a:r>
            <a:endParaRPr lang="en-US" dirty="0"/>
          </a:p>
          <a:p>
            <a:endParaRPr lang="en-US" baseline="0" dirty="0"/>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34" charset="0"/>
                <a:ea typeface="+mn-ea"/>
                <a:cs typeface="+mn-cs"/>
              </a:rPr>
              <a:t>Holford NHG, Buclin TMD. Safe and effective variability - A criterion for dose individualization. </a:t>
            </a:r>
            <a:r>
              <a:rPr lang="en-US" sz="1200" kern="1200" dirty="0" err="1">
                <a:solidFill>
                  <a:schemeClr val="tx1"/>
                </a:solidFill>
                <a:latin typeface="Arial" pitchFamily="34" charset="0"/>
                <a:ea typeface="+mn-ea"/>
                <a:cs typeface="+mn-cs"/>
              </a:rPr>
              <a:t>Ther</a:t>
            </a:r>
            <a:r>
              <a:rPr lang="en-US" sz="1200" kern="1200" dirty="0">
                <a:solidFill>
                  <a:schemeClr val="tx1"/>
                </a:solidFill>
                <a:latin typeface="Arial" pitchFamily="34" charset="0"/>
                <a:ea typeface="+mn-ea"/>
                <a:cs typeface="+mn-cs"/>
              </a:rPr>
              <a:t> Drug </a:t>
            </a:r>
            <a:r>
              <a:rPr lang="en-US" sz="1200" kern="1200" dirty="0" err="1">
                <a:solidFill>
                  <a:schemeClr val="tx1"/>
                </a:solidFill>
                <a:latin typeface="Arial" pitchFamily="34" charset="0"/>
                <a:ea typeface="+mn-ea"/>
                <a:cs typeface="+mn-cs"/>
              </a:rPr>
              <a:t>Monit</a:t>
            </a:r>
            <a:r>
              <a:rPr lang="en-US" sz="1200" kern="1200" dirty="0">
                <a:solidFill>
                  <a:schemeClr val="tx1"/>
                </a:solidFill>
                <a:latin typeface="Arial" pitchFamily="34" charset="0"/>
                <a:ea typeface="+mn-ea"/>
                <a:cs typeface="+mn-cs"/>
              </a:rPr>
              <a:t> 2012; 34: 565-68.</a:t>
            </a:r>
          </a:p>
          <a:p>
            <a:endParaRPr lang="en-US" dirty="0"/>
          </a:p>
        </p:txBody>
      </p:sp>
    </p:spTree>
    <p:extLst>
      <p:ext uri="{BB962C8B-B14F-4D97-AF65-F5344CB8AC3E}">
        <p14:creationId xmlns:p14="http://schemas.microsoft.com/office/powerpoint/2010/main" val="1970125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Concentration may mean the use of biomarkers e.g. INR, BP, with or without drug concentration measurements. Note samples may be adapted to the approach but the same measurements may be used with other approaches. BP is used as an example because it is a very widely used biomarker with individualized dosing using the seat of the pants method and dose calculation.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Goal means – what is the goal for the concentration e.g. average steady state conc, steady state AUC, steady state trough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Approach means – what is the criterion used to guide the dosing method e.g. therapeutic window, target concentration</a:t>
            </a:r>
          </a:p>
          <a:p>
            <a:r>
              <a:rPr lang="en-US" dirty="0"/>
              <a:t>Method means – what is the procedure used to implement the approach e.g. ‘seat of the pants’, model based [e.g. exact parameter (clearance =dose rate/</a:t>
            </a:r>
            <a:r>
              <a:rPr lang="en-US" dirty="0" err="1"/>
              <a:t>Css</a:t>
            </a:r>
            <a:r>
              <a:rPr lang="en-US" dirty="0"/>
              <a:t>), Bayesian parameter (EBE clearance)]</a:t>
            </a:r>
          </a:p>
          <a:p>
            <a:r>
              <a:rPr lang="en-US" dirty="0"/>
              <a:t>TW method illustrates ‘seat of the pants’ calculation but could include a model based calculation (possible but rare to find an example)</a:t>
            </a:r>
          </a:p>
          <a:p>
            <a:r>
              <a:rPr lang="en-US" dirty="0"/>
              <a:t>TC method illustrates a model based method where the goal is the average steady state concentration</a:t>
            </a:r>
          </a:p>
          <a:p>
            <a:r>
              <a:rPr lang="en-US" dirty="0"/>
              <a:t>Individual dose calculation means the algorithm used to propose an individual dose and dosing interval to achieve the goal</a:t>
            </a:r>
          </a:p>
          <a:p>
            <a:r>
              <a:rPr lang="en-US" dirty="0"/>
              <a:t>Dosing procedure means the control method used to determine the actual dose and dosing interval based on the proposed dose and dosing interval e.g. open control based on prescriber judgement (includes practical factors such as available tablet sizes), closed control using an infusion pump controller for infusion rate)</a:t>
            </a:r>
            <a:endParaRPr lang="en-NZ" dirty="0"/>
          </a:p>
        </p:txBody>
      </p:sp>
      <p:sp>
        <p:nvSpPr>
          <p:cNvPr id="4" name="Slide Number Placeholder 3"/>
          <p:cNvSpPr>
            <a:spLocks noGrp="1"/>
          </p:cNvSpPr>
          <p:nvPr>
            <p:ph type="sldNum" sz="quarter" idx="5"/>
          </p:nvPr>
        </p:nvSpPr>
        <p:spPr/>
        <p:txBody>
          <a:bodyPr/>
          <a:lstStyle/>
          <a:p>
            <a:fld id="{9602FF0E-B34E-4D44-B22D-FFA8CCA79018}" type="slidenum">
              <a:rPr lang="en-NZ" smtClean="0"/>
              <a:t>7</a:t>
            </a:fld>
            <a:endParaRPr lang="en-NZ"/>
          </a:p>
        </p:txBody>
      </p:sp>
    </p:spTree>
    <p:extLst>
      <p:ext uri="{BB962C8B-B14F-4D97-AF65-F5344CB8AC3E}">
        <p14:creationId xmlns:p14="http://schemas.microsoft.com/office/powerpoint/2010/main" val="3601019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849313"/>
            <a:ext cx="4575175" cy="34321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a:t>In the clinic patients will have exposure within, at the limit of, and outside the acceptable range. They will be distributed within and across the therapeutic window.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a:t>The therapeutic drug monitoring approach, assumes, that all our patients sit within the flags. This assumption is not correct.</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B8085EDB-F18F-4850-9152-70D00E4227C2}" type="slidenum">
              <a:rPr lang="en-NZ" smtClean="0">
                <a:solidFill>
                  <a:prstClr val="black"/>
                </a:solidFill>
              </a:rPr>
              <a:pPr/>
              <a:t>8</a:t>
            </a:fld>
            <a:endParaRPr lang="en-NZ">
              <a:solidFill>
                <a:prstClr val="black"/>
              </a:solidFill>
            </a:endParaRPr>
          </a:p>
        </p:txBody>
      </p:sp>
    </p:spTree>
    <p:extLst>
      <p:ext uri="{BB962C8B-B14F-4D97-AF65-F5344CB8AC3E}">
        <p14:creationId xmlns:p14="http://schemas.microsoft.com/office/powerpoint/2010/main" val="241657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849313"/>
            <a:ext cx="4575175" cy="3432175"/>
          </a:xfrm>
        </p:spPr>
      </p:sp>
      <p:sp>
        <p:nvSpPr>
          <p:cNvPr id="3" name="Notes Placeholder 2"/>
          <p:cNvSpPr>
            <a:spLocks noGrp="1"/>
          </p:cNvSpPr>
          <p:nvPr>
            <p:ph type="body" idx="1"/>
          </p:nvPr>
        </p:nvSpPr>
        <p:spPr/>
        <p:txBody>
          <a:bodyPr/>
          <a:lstStyle/>
          <a:p>
            <a:r>
              <a:rPr lang="en-NZ" dirty="0"/>
              <a:t>We ca</a:t>
            </a:r>
            <a:r>
              <a:rPr lang="en-NZ" baseline="0" dirty="0"/>
              <a:t>n be more accurate and precise if we remove the flags and aim for a specific target. In the target concentration intervention approach, every measurement is used to guide dose adjustment to achieve a target concentration a measure which is correlated with improved outcomes.</a:t>
            </a:r>
          </a:p>
          <a:p>
            <a:endParaRPr lang="en-NZ" baseline="0" dirty="0"/>
          </a:p>
          <a:p>
            <a:r>
              <a:rPr lang="en-NZ" baseline="0" dirty="0"/>
              <a:t>As described previously, maintenance dose rate is related to the target concentration and clearance. Therefore if we know the clearance for an individual, then the maintenance dose rate is known. </a:t>
            </a:r>
            <a:endParaRPr lang="en-NZ" dirty="0"/>
          </a:p>
          <a:p>
            <a:endParaRPr lang="en-NZ" dirty="0"/>
          </a:p>
          <a:p>
            <a:r>
              <a:rPr lang="en-NZ" dirty="0"/>
              <a:t>Target concentration intervention also provides a method to link target concentration with dose. This means that the clinician is provided a proposed dose that will achieve the target.</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B8085EDB-F18F-4850-9152-70D00E4227C2}" type="slidenum">
              <a:rPr lang="en-NZ" smtClean="0">
                <a:solidFill>
                  <a:prstClr val="black"/>
                </a:solidFill>
              </a:rPr>
              <a:pPr/>
              <a:t>9</a:t>
            </a:fld>
            <a:endParaRPr lang="en-NZ">
              <a:solidFill>
                <a:prstClr val="black"/>
              </a:solidFill>
            </a:endParaRPr>
          </a:p>
        </p:txBody>
      </p:sp>
    </p:spTree>
    <p:extLst>
      <p:ext uri="{BB962C8B-B14F-4D97-AF65-F5344CB8AC3E}">
        <p14:creationId xmlns:p14="http://schemas.microsoft.com/office/powerpoint/2010/main" val="1230320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a:xfrm>
            <a:off x="163585" y="6433744"/>
            <a:ext cx="1892489" cy="287731"/>
          </a:xfrm>
        </p:spPr>
        <p:txBody>
          <a:bodyPr/>
          <a:lstStyle>
            <a:lvl1pPr>
              <a:defRPr sz="1000"/>
            </a:lvl1p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dirty="0"/>
          </a:p>
        </p:txBody>
      </p:sp>
      <p:pic>
        <p:nvPicPr>
          <p:cNvPr id="7" name="Picture 3" descr="C:\Users\Areej\Pictures\target-dart512x51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73" y="0"/>
            <a:ext cx="1892489" cy="1265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844B6E2E-D01E-7347-AF54-0700EB1BFE6E}" type="datetimeFigureOut">
              <a:rPr lang="en-US" smtClean="0"/>
              <a:pPr/>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DAB7E-C65A-2044-8D35-3B3FFD8D37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844B6E2E-D01E-7347-AF54-0700EB1BFE6E}" type="datetimeFigureOut">
              <a:rPr lang="en-US" smtClean="0"/>
              <a:pPr/>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DAB7E-C65A-2044-8D35-3B3FFD8D37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844B6E2E-D01E-7347-AF54-0700EB1BFE6E}" type="datetimeFigureOut">
              <a:rPr lang="en-US" smtClean="0"/>
              <a:pPr/>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DAB7E-C65A-2044-8D35-3B3FFD8D37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844B6E2E-D01E-7347-AF54-0700EB1BFE6E}" type="datetimeFigureOut">
              <a:rPr lang="en-US" smtClean="0"/>
              <a:pPr/>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DAB7E-C65A-2044-8D35-3B3FFD8D37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844B6E2E-D01E-7347-AF54-0700EB1BFE6E}" type="datetimeFigureOut">
              <a:rPr lang="en-US" smtClean="0"/>
              <a:pPr/>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DAB7E-C65A-2044-8D35-3B3FFD8D37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844B6E2E-D01E-7347-AF54-0700EB1BFE6E}" type="datetimeFigureOut">
              <a:rPr lang="en-US" smtClean="0"/>
              <a:pPr/>
              <a:t>3/16/2022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0DAB7E-C65A-2044-8D35-3B3FFD8D37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844B6E2E-D01E-7347-AF54-0700EB1BFE6E}" type="datetimeFigureOut">
              <a:rPr lang="en-US" smtClean="0"/>
              <a:pPr/>
              <a:t>3/16/2022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0DAB7E-C65A-2044-8D35-3B3FFD8D37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B6E2E-D01E-7347-AF54-0700EB1BFE6E}" type="datetimeFigureOut">
              <a:rPr lang="en-US" smtClean="0"/>
              <a:pPr/>
              <a:t>3/16/2022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0DAB7E-C65A-2044-8D35-3B3FFD8D37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844B6E2E-D01E-7347-AF54-0700EB1BFE6E}" type="datetimeFigureOut">
              <a:rPr lang="en-US" smtClean="0"/>
              <a:pPr/>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DAB7E-C65A-2044-8D35-3B3FFD8D37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844B6E2E-D01E-7347-AF54-0700EB1BFE6E}" type="datetimeFigureOut">
              <a:rPr lang="en-US" smtClean="0"/>
              <a:pPr/>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DAB7E-C65A-2044-8D35-3B3FFD8D37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2080" y="274638"/>
            <a:ext cx="7284720"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B6E2E-D01E-7347-AF54-0700EB1BFE6E}" type="datetimeFigureOut">
              <a:rPr lang="en-US" smtClean="0"/>
              <a:pPr/>
              <a:t>3/16/2022</a:t>
            </a:fld>
            <a:endParaRPr lang="en-US"/>
          </a:p>
        </p:txBody>
      </p:sp>
      <p:sp>
        <p:nvSpPr>
          <p:cNvPr id="5" name="Footer Placeholder 4"/>
          <p:cNvSpPr>
            <a:spLocks noGrp="1"/>
          </p:cNvSpPr>
          <p:nvPr>
            <p:ph type="ftr" sz="quarter" idx="3"/>
          </p:nvPr>
        </p:nvSpPr>
        <p:spPr>
          <a:xfrm>
            <a:off x="3124200" y="59436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873057" y="6396264"/>
            <a:ext cx="6989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79D9D-4B76-4F14-A36A-EB5AD2D87955}" type="slidenum">
              <a:rPr lang="en-US" smtClean="0"/>
              <a:pPr/>
              <a:t>‹#›</a:t>
            </a:fld>
            <a:endParaRPr lang="en-US" dirty="0"/>
          </a:p>
        </p:txBody>
      </p:sp>
      <p:pic>
        <p:nvPicPr>
          <p:cNvPr id="7" name="Picture 3" descr="C:\Users\Areej\Pictures\target-dart512x512.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573" y="0"/>
            <a:ext cx="1892489" cy="126583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F0C5CB8-6DF1-4AAB-AE3E-911AD8A3AC07}"/>
              </a:ext>
            </a:extLst>
          </p:cNvPr>
          <p:cNvSpPr/>
          <p:nvPr userDrawn="1"/>
        </p:nvSpPr>
        <p:spPr>
          <a:xfrm>
            <a:off x="17259" y="6577609"/>
            <a:ext cx="2706063" cy="261610"/>
          </a:xfrm>
          <a:prstGeom prst="rect">
            <a:avLst/>
          </a:prstGeom>
        </p:spPr>
        <p:txBody>
          <a:bodyPr wrap="square">
            <a:spAutoFit/>
          </a:bodyPr>
          <a:lstStyle/>
          <a:p>
            <a:r>
              <a:rPr lang="en-US" sz="1100" dirty="0"/>
              <a:t>Auckland Pharmacometrics Group</a:t>
            </a:r>
          </a:p>
        </p:txBody>
      </p:sp>
      <p:sp>
        <p:nvSpPr>
          <p:cNvPr id="9" name="Rectangle 8">
            <a:extLst>
              <a:ext uri="{FF2B5EF4-FFF2-40B4-BE49-F238E27FC236}">
                <a16:creationId xmlns:a16="http://schemas.microsoft.com/office/drawing/2014/main" id="{603EF68E-E66E-49EB-8E48-15837D86DD2A}"/>
              </a:ext>
            </a:extLst>
          </p:cNvPr>
          <p:cNvSpPr/>
          <p:nvPr userDrawn="1"/>
        </p:nvSpPr>
        <p:spPr>
          <a:xfrm>
            <a:off x="6718424" y="6578827"/>
            <a:ext cx="1803152" cy="246221"/>
          </a:xfrm>
          <a:prstGeom prst="rect">
            <a:avLst/>
          </a:prstGeom>
        </p:spPr>
        <p:txBody>
          <a:bodyPr wrap="square">
            <a:spAutoFit/>
          </a:bodyPr>
          <a:lstStyle/>
          <a:p>
            <a:r>
              <a:rPr lang="en-US" sz="1000" dirty="0"/>
              <a:t>Copyright </a:t>
            </a:r>
            <a:r>
              <a:rPr lang="en-US" sz="1000" dirty="0" err="1"/>
              <a:t>N.Holford</a:t>
            </a:r>
            <a:r>
              <a:rPr lang="en-US" sz="1000" dirty="0"/>
              <a:t>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6.png"/><Relationship Id="rId10" Type="http://schemas.microsoft.com/office/2007/relationships/hdphoto" Target="../media/hdphoto3.wdp"/><Relationship Id="rId4" Type="http://schemas.openxmlformats.org/officeDocument/2006/relationships/image" Target="../media/image5.jp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39588" y="1452282"/>
            <a:ext cx="7772400" cy="1935480"/>
          </a:xfrm>
        </p:spPr>
        <p:txBody>
          <a:bodyPr>
            <a:noAutofit/>
          </a:bodyPr>
          <a:lstStyle/>
          <a:p>
            <a:r>
              <a:rPr lang="en-US" sz="4000" dirty="0"/>
              <a:t>Concentration Guided Dosing</a:t>
            </a:r>
            <a:br>
              <a:rPr lang="en-US" sz="4000" dirty="0"/>
            </a:br>
            <a:br>
              <a:rPr lang="en-US" sz="3200" dirty="0"/>
            </a:br>
            <a:r>
              <a:rPr lang="en-US" sz="3200" dirty="0"/>
              <a:t>TDM is Dead! Long Live TCI!</a:t>
            </a:r>
          </a:p>
        </p:txBody>
      </p:sp>
      <p:sp>
        <p:nvSpPr>
          <p:cNvPr id="3" name="Subtitle 2"/>
          <p:cNvSpPr>
            <a:spLocks noGrp="1"/>
          </p:cNvSpPr>
          <p:nvPr>
            <p:ph type="subTitle" idx="1"/>
          </p:nvPr>
        </p:nvSpPr>
        <p:spPr>
          <a:xfrm>
            <a:off x="2032000" y="3594100"/>
            <a:ext cx="5080000" cy="2120900"/>
          </a:xfrm>
        </p:spPr>
        <p:txBody>
          <a:bodyPr>
            <a:normAutofit/>
          </a:bodyPr>
          <a:lstStyle/>
          <a:p>
            <a:endParaRPr lang="en-US" sz="2000" dirty="0">
              <a:solidFill>
                <a:schemeClr val="tx1"/>
              </a:solidFill>
            </a:endParaRPr>
          </a:p>
          <a:p>
            <a:r>
              <a:rPr lang="en-US" sz="2400" dirty="0">
                <a:solidFill>
                  <a:schemeClr val="tx1"/>
                </a:solidFill>
              </a:rPr>
              <a:t>Nick Holford</a:t>
            </a:r>
          </a:p>
          <a:p>
            <a:r>
              <a:rPr lang="en-US" sz="1600" dirty="0">
                <a:solidFill>
                  <a:schemeClr val="tx1"/>
                </a:solidFill>
              </a:rPr>
              <a:t>MBChB, FRACP</a:t>
            </a:r>
          </a:p>
          <a:p>
            <a:endParaRPr lang="en-US" sz="1600" dirty="0">
              <a:solidFill>
                <a:schemeClr val="tx1"/>
              </a:solidFill>
            </a:endParaRPr>
          </a:p>
          <a:p>
            <a:r>
              <a:rPr lang="en-US" sz="1600" dirty="0">
                <a:solidFill>
                  <a:schemeClr val="tx1"/>
                </a:solidFill>
              </a:rPr>
              <a:t>Dept Pharmacology &amp; Clinical Pharmacology</a:t>
            </a:r>
          </a:p>
          <a:p>
            <a:r>
              <a:rPr lang="en-US" sz="1600" dirty="0">
                <a:solidFill>
                  <a:schemeClr val="tx1"/>
                </a:solidFill>
              </a:rPr>
              <a:t>University of Auckland</a:t>
            </a:r>
          </a:p>
          <a:p>
            <a:endParaRPr lang="en-US" sz="1600" dirty="0">
              <a:solidFill>
                <a:schemeClr val="tx1"/>
              </a:solidFill>
            </a:endParaRPr>
          </a:p>
          <a:p>
            <a:endParaRPr lang="en-US" sz="16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09600" y="228600"/>
            <a:ext cx="7772400" cy="838200"/>
          </a:xfrm>
          <a:noFill/>
        </p:spPr>
        <p:txBody>
          <a:bodyPr/>
          <a:lstStyle/>
          <a:p>
            <a:r>
              <a:rPr lang="en-US" sz="3600" dirty="0">
                <a:solidFill>
                  <a:srgbClr val="FF0000"/>
                </a:solidFill>
              </a:rPr>
              <a:t>Accuracy and Precision</a:t>
            </a:r>
          </a:p>
        </p:txBody>
      </p:sp>
      <p:pic>
        <p:nvPicPr>
          <p:cNvPr id="3" name="Picture 2">
            <a:extLst>
              <a:ext uri="{FF2B5EF4-FFF2-40B4-BE49-F238E27FC236}">
                <a16:creationId xmlns:a16="http://schemas.microsoft.com/office/drawing/2014/main" id="{307892FC-11D6-4B7B-A575-16012E4B9E0A}"/>
              </a:ext>
            </a:extLst>
          </p:cNvPr>
          <p:cNvPicPr>
            <a:picLocks noChangeAspect="1"/>
          </p:cNvPicPr>
          <p:nvPr/>
        </p:nvPicPr>
        <p:blipFill>
          <a:blip r:embed="rId3"/>
          <a:stretch>
            <a:fillRect/>
          </a:stretch>
        </p:blipFill>
        <p:spPr>
          <a:xfrm>
            <a:off x="1097597" y="1396275"/>
            <a:ext cx="6867525" cy="4835812"/>
          </a:xfrm>
          <a:prstGeom prst="rect">
            <a:avLst/>
          </a:prstGeom>
          <a:ln w="25400">
            <a:noFill/>
          </a:ln>
        </p:spPr>
      </p:pic>
    </p:spTree>
    <p:extLst>
      <p:ext uri="{BB962C8B-B14F-4D97-AF65-F5344CB8AC3E}">
        <p14:creationId xmlns:p14="http://schemas.microsoft.com/office/powerpoint/2010/main" val="197596658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304800" y="4097386"/>
            <a:ext cx="7239000" cy="2590800"/>
          </a:xfrm>
          <a:prstGeom prst="rect">
            <a:avLst/>
          </a:prstGeom>
          <a:noFill/>
          <a:ln w="12700">
            <a:noFill/>
            <a:miter lim="800000"/>
            <a:headEnd/>
            <a:tailEnd/>
          </a:ln>
        </p:spPr>
        <p:txBody>
          <a:bodyPr lIns="90488" tIns="44450" rIns="90488" bIns="44450"/>
          <a:lstStyle/>
          <a:p>
            <a:pPr marL="342900" indent="-342900">
              <a:spcBef>
                <a:spcPct val="20000"/>
              </a:spcBef>
              <a:buClr>
                <a:schemeClr val="tx1"/>
              </a:buClr>
              <a:buSzPct val="75000"/>
              <a:buFont typeface="Monotype Sorts" pitchFamily="2" charset="2"/>
              <a:buChar char="l"/>
              <a:defRPr/>
            </a:pPr>
            <a:r>
              <a:rPr lang="en-US" sz="2400" kern="0" dirty="0">
                <a:solidFill>
                  <a:srgbClr val="FF3300"/>
                </a:solidFill>
                <a:latin typeface="+mn-lt"/>
              </a:rPr>
              <a:t>Target Concentration Intervention</a:t>
            </a:r>
            <a:endParaRPr lang="en-US" sz="2400" kern="0" dirty="0">
              <a:latin typeface="+mn-lt"/>
            </a:endParaRPr>
          </a:p>
          <a:p>
            <a:pPr marL="742950" lvl="1" indent="-285750">
              <a:spcBef>
                <a:spcPct val="20000"/>
              </a:spcBef>
              <a:buClr>
                <a:schemeClr val="tx1"/>
              </a:buClr>
              <a:buSzPct val="100000"/>
              <a:buFontTx/>
              <a:buChar char="»"/>
              <a:defRPr/>
            </a:pPr>
            <a:r>
              <a:rPr lang="en-US" sz="2000" dirty="0"/>
              <a:t>TCI  Single Target</a:t>
            </a:r>
            <a:r>
              <a:rPr lang="en-US" sz="1600" kern="0" dirty="0">
                <a:latin typeface="+mn-lt"/>
              </a:rPr>
              <a:t> </a:t>
            </a:r>
          </a:p>
          <a:p>
            <a:pPr marL="742950" lvl="1" indent="-285750">
              <a:spcBef>
                <a:spcPct val="20000"/>
              </a:spcBef>
              <a:buClr>
                <a:schemeClr val="tx1"/>
              </a:buClr>
              <a:buSzPct val="100000"/>
              <a:defRPr/>
            </a:pPr>
            <a:r>
              <a:rPr lang="en-US" sz="4800" kern="0" dirty="0">
                <a:solidFill>
                  <a:srgbClr val="FF3300"/>
                </a:solidFill>
                <a:latin typeface="+mn-lt"/>
                <a:sym typeface="Wingdings" pitchFamily="2" charset="2"/>
              </a:rPr>
              <a:t>  </a:t>
            </a:r>
          </a:p>
          <a:p>
            <a:pPr marL="742950" lvl="1" indent="-285750">
              <a:spcBef>
                <a:spcPct val="20000"/>
              </a:spcBef>
              <a:buClr>
                <a:schemeClr val="tx1"/>
              </a:buClr>
              <a:buSzPct val="100000"/>
              <a:buFontTx/>
              <a:buChar char="»"/>
              <a:defRPr/>
            </a:pPr>
            <a:r>
              <a:rPr lang="en-US" sz="2000" kern="0" dirty="0">
                <a:solidFill>
                  <a:srgbClr val="FF0000"/>
                </a:solidFill>
                <a:latin typeface="+mn-lt"/>
              </a:rPr>
              <a:t>Optimal – do the best you can</a:t>
            </a:r>
            <a:endParaRPr lang="en-US" sz="2000" kern="0" dirty="0">
              <a:latin typeface="+mn-lt"/>
              <a:sym typeface="Wingdings" pitchFamily="2" charset="2"/>
            </a:endParaRPr>
          </a:p>
        </p:txBody>
      </p:sp>
      <p:sp>
        <p:nvSpPr>
          <p:cNvPr id="8195" name="Rectangle 2"/>
          <p:cNvSpPr>
            <a:spLocks noGrp="1" noChangeArrowheads="1"/>
          </p:cNvSpPr>
          <p:nvPr>
            <p:ph type="title"/>
          </p:nvPr>
        </p:nvSpPr>
        <p:spPr>
          <a:xfrm>
            <a:off x="609600" y="228600"/>
            <a:ext cx="7772400" cy="838200"/>
          </a:xfrm>
          <a:noFill/>
        </p:spPr>
        <p:txBody>
          <a:bodyPr/>
          <a:lstStyle/>
          <a:p>
            <a:r>
              <a:rPr lang="en-US" sz="3600" dirty="0">
                <a:solidFill>
                  <a:srgbClr val="FF0000"/>
                </a:solidFill>
              </a:rPr>
              <a:t>TDM or TCI?</a:t>
            </a:r>
          </a:p>
        </p:txBody>
      </p:sp>
      <p:sp>
        <p:nvSpPr>
          <p:cNvPr id="8196" name="Rectangle 3"/>
          <p:cNvSpPr>
            <a:spLocks noGrp="1" noChangeArrowheads="1"/>
          </p:cNvSpPr>
          <p:nvPr>
            <p:ph type="body" idx="1"/>
          </p:nvPr>
        </p:nvSpPr>
        <p:spPr>
          <a:xfrm>
            <a:off x="304800" y="1284515"/>
            <a:ext cx="7239000" cy="2590800"/>
          </a:xfrm>
          <a:noFill/>
        </p:spPr>
        <p:txBody>
          <a:bodyPr/>
          <a:lstStyle/>
          <a:p>
            <a:r>
              <a:rPr lang="en-US" sz="2400" dirty="0">
                <a:solidFill>
                  <a:srgbClr val="3399FF"/>
                </a:solidFill>
              </a:rPr>
              <a:t>Therapeutic Drug Monitoring</a:t>
            </a:r>
            <a:endParaRPr lang="en-US" sz="2400" dirty="0"/>
          </a:p>
          <a:p>
            <a:pPr lvl="1"/>
            <a:r>
              <a:rPr lang="en-US" sz="2000" dirty="0"/>
              <a:t>TDM Therapeutic Window</a:t>
            </a:r>
          </a:p>
          <a:p>
            <a:pPr lvl="1">
              <a:spcBef>
                <a:spcPct val="0"/>
              </a:spcBef>
              <a:buFontTx/>
              <a:buNone/>
            </a:pPr>
            <a:r>
              <a:rPr lang="en-US" sz="2000" dirty="0"/>
              <a:t>		</a:t>
            </a:r>
            <a:r>
              <a:rPr lang="en-US" sz="4400" dirty="0">
                <a:solidFill>
                  <a:srgbClr val="3399FF"/>
                </a:solidFill>
                <a:sym typeface="Wingdings" pitchFamily="2" charset="2"/>
              </a:rPr>
              <a:t></a:t>
            </a:r>
          </a:p>
          <a:p>
            <a:pPr lvl="1"/>
            <a:r>
              <a:rPr lang="en-US" sz="2000" dirty="0">
                <a:solidFill>
                  <a:srgbClr val="00B0F0"/>
                </a:solidFill>
              </a:rPr>
              <a:t>Sub-optimal at borders of  the window</a:t>
            </a:r>
          </a:p>
          <a:p>
            <a:pPr>
              <a:buFont typeface="Monotype Sorts" pitchFamily="2" charset="2"/>
              <a:buNone/>
            </a:pPr>
            <a:endParaRPr lang="en-US" sz="2400" dirty="0">
              <a:solidFill>
                <a:srgbClr val="FF3300"/>
              </a:solidFill>
            </a:endParaRPr>
          </a:p>
        </p:txBody>
      </p:sp>
      <p:sp>
        <p:nvSpPr>
          <p:cNvPr id="4" name="Rectangle 3"/>
          <p:cNvSpPr/>
          <p:nvPr/>
        </p:nvSpPr>
        <p:spPr>
          <a:xfrm>
            <a:off x="3067923" y="2046515"/>
            <a:ext cx="3071674" cy="830997"/>
          </a:xfrm>
          <a:prstGeom prst="rect">
            <a:avLst/>
          </a:prstGeom>
          <a:noFill/>
        </p:spPr>
        <p:txBody>
          <a:bodyPr wrap="none">
            <a:spAutoFit/>
          </a:bodyPr>
          <a:lstStyle/>
          <a:p>
            <a:pPr algn="ctr">
              <a:defRPr/>
            </a:pP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Imprecise</a:t>
            </a:r>
          </a:p>
        </p:txBody>
      </p:sp>
      <p:sp>
        <p:nvSpPr>
          <p:cNvPr id="6" name="Rectangle 5"/>
          <p:cNvSpPr/>
          <p:nvPr/>
        </p:nvSpPr>
        <p:spPr>
          <a:xfrm>
            <a:off x="3226735" y="4876800"/>
            <a:ext cx="2789545" cy="830997"/>
          </a:xfrm>
          <a:prstGeom prst="rect">
            <a:avLst/>
          </a:prstGeom>
          <a:noFill/>
        </p:spPr>
        <p:txBody>
          <a:bodyPr wrap="none">
            <a:spAutoFit/>
          </a:bodyPr>
          <a:lstStyle/>
          <a:p>
            <a:pPr algn="ctr">
              <a:defRPr/>
            </a:pPr>
            <a:r>
              <a:rPr lang="en-US"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Accurate</a:t>
            </a:r>
          </a:p>
        </p:txBody>
      </p:sp>
      <p:pic>
        <p:nvPicPr>
          <p:cNvPr id="9222" name="Picture 5" descr="C:\Program Files\Apps\Microsoft Office\MEDIA\CAGCAT10\j0293844.wmf"/>
          <p:cNvPicPr>
            <a:picLocks noChangeAspect="1" noChangeArrowheads="1"/>
          </p:cNvPicPr>
          <p:nvPr/>
        </p:nvPicPr>
        <p:blipFill>
          <a:blip r:embed="rId3" cstate="print"/>
          <a:srcRect/>
          <a:stretch>
            <a:fillRect/>
          </a:stretch>
        </p:blipFill>
        <p:spPr bwMode="auto">
          <a:xfrm>
            <a:off x="7010400" y="4421188"/>
            <a:ext cx="1738313" cy="1827212"/>
          </a:xfrm>
          <a:prstGeom prst="rect">
            <a:avLst/>
          </a:prstGeom>
          <a:noFill/>
          <a:ln w="9525">
            <a:noFill/>
            <a:miter lim="800000"/>
            <a:headEnd/>
            <a:tailEnd/>
          </a:ln>
        </p:spPr>
      </p:pic>
      <p:pic>
        <p:nvPicPr>
          <p:cNvPr id="8200" name="Picture 5" descr="C:\Program Files\Apps\Microsoft Office\MEDIA\CAGCAT10\j0293844.wmf"/>
          <p:cNvPicPr>
            <a:picLocks noChangeAspect="1" noChangeArrowheads="1"/>
          </p:cNvPicPr>
          <p:nvPr/>
        </p:nvPicPr>
        <p:blipFill>
          <a:blip r:embed="rId3" cstate="print"/>
          <a:srcRect/>
          <a:stretch>
            <a:fillRect/>
          </a:stretch>
        </p:blipFill>
        <p:spPr bwMode="auto">
          <a:xfrm>
            <a:off x="6858000" y="1447800"/>
            <a:ext cx="1738313" cy="1827213"/>
          </a:xfrm>
          <a:prstGeom prst="rect">
            <a:avLst/>
          </a:prstGeom>
          <a:noFill/>
          <a:ln w="9525">
            <a:noFill/>
            <a:miter lim="800000"/>
            <a:headEnd/>
            <a:tailEnd/>
          </a:ln>
        </p:spPr>
      </p:pic>
      <p:sp>
        <p:nvSpPr>
          <p:cNvPr id="8201" name="Right Arrow 8"/>
          <p:cNvSpPr>
            <a:spLocks noChangeArrowheads="1"/>
          </p:cNvSpPr>
          <p:nvPr/>
        </p:nvSpPr>
        <p:spPr bwMode="auto">
          <a:xfrm>
            <a:off x="6477000" y="1219200"/>
            <a:ext cx="1511300" cy="990600"/>
          </a:xfrm>
          <a:prstGeom prst="rightArrow">
            <a:avLst>
              <a:gd name="adj1" fmla="val 50000"/>
              <a:gd name="adj2" fmla="val 49986"/>
            </a:avLst>
          </a:prstGeom>
          <a:solidFill>
            <a:schemeClr val="bg1">
              <a:lumMod val="85000"/>
            </a:schemeClr>
          </a:solidFill>
          <a:ln w="12700" algn="ctr">
            <a:solidFill>
              <a:schemeClr val="tx1"/>
            </a:solidFill>
            <a:round/>
            <a:headEnd/>
            <a:tailEnd/>
          </a:ln>
        </p:spPr>
        <p:txBody>
          <a:bodyPr/>
          <a:lstStyle/>
          <a:p>
            <a:r>
              <a:rPr lang="en-US" sz="1600" dirty="0"/>
              <a:t>Toxic</a:t>
            </a:r>
          </a:p>
        </p:txBody>
      </p:sp>
      <p:sp>
        <p:nvSpPr>
          <p:cNvPr id="8202" name="Right Arrow 9"/>
          <p:cNvSpPr>
            <a:spLocks noChangeArrowheads="1"/>
          </p:cNvSpPr>
          <p:nvPr/>
        </p:nvSpPr>
        <p:spPr bwMode="auto">
          <a:xfrm>
            <a:off x="6477000" y="2590800"/>
            <a:ext cx="1511300" cy="990600"/>
          </a:xfrm>
          <a:prstGeom prst="rightArrow">
            <a:avLst>
              <a:gd name="adj1" fmla="val 50000"/>
              <a:gd name="adj2" fmla="val 49986"/>
            </a:avLst>
          </a:prstGeom>
          <a:solidFill>
            <a:schemeClr val="bg1">
              <a:lumMod val="85000"/>
            </a:schemeClr>
          </a:solidFill>
          <a:ln w="12700" algn="ctr">
            <a:solidFill>
              <a:schemeClr val="tx1"/>
            </a:solidFill>
            <a:round/>
            <a:headEnd/>
            <a:tailEnd/>
          </a:ln>
        </p:spPr>
        <p:txBody>
          <a:bodyPr/>
          <a:lstStyle/>
          <a:p>
            <a:r>
              <a:rPr lang="en-US" sz="1600"/>
              <a:t>Ineffective</a:t>
            </a:r>
          </a:p>
        </p:txBody>
      </p:sp>
      <p:sp>
        <p:nvSpPr>
          <p:cNvPr id="9226" name="Right Arrow 10"/>
          <p:cNvSpPr>
            <a:spLocks noChangeArrowheads="1"/>
          </p:cNvSpPr>
          <p:nvPr/>
        </p:nvSpPr>
        <p:spPr bwMode="auto">
          <a:xfrm>
            <a:off x="6477000" y="4878388"/>
            <a:ext cx="1511300" cy="990600"/>
          </a:xfrm>
          <a:prstGeom prst="rightArrow">
            <a:avLst>
              <a:gd name="adj1" fmla="val 50000"/>
              <a:gd name="adj2" fmla="val 49986"/>
            </a:avLst>
          </a:prstGeom>
          <a:solidFill>
            <a:schemeClr val="bg1">
              <a:lumMod val="85000"/>
            </a:schemeClr>
          </a:solidFill>
          <a:ln w="12700" algn="ctr">
            <a:solidFill>
              <a:schemeClr val="tx1"/>
            </a:solidFill>
            <a:round/>
            <a:headEnd/>
            <a:tailEnd/>
          </a:ln>
        </p:spPr>
        <p:txBody>
          <a:bodyPr/>
          <a:lstStyle/>
          <a:p>
            <a:r>
              <a:rPr lang="en-US" sz="1600" dirty="0"/>
              <a:t>Ideal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6" grpId="0"/>
      <p:bldP spid="92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74ECC-C483-4F17-B04F-A7610B22A285}"/>
              </a:ext>
            </a:extLst>
          </p:cNvPr>
          <p:cNvSpPr>
            <a:spLocks noGrp="1"/>
          </p:cNvSpPr>
          <p:nvPr>
            <p:ph type="title"/>
          </p:nvPr>
        </p:nvSpPr>
        <p:spPr/>
        <p:txBody>
          <a:bodyPr/>
          <a:lstStyle/>
          <a:p>
            <a:r>
              <a:rPr lang="en-US" dirty="0"/>
              <a:t>Why TDM Cannot Work</a:t>
            </a:r>
            <a:endParaRPr lang="en-NZ" dirty="0"/>
          </a:p>
        </p:txBody>
      </p:sp>
      <p:sp>
        <p:nvSpPr>
          <p:cNvPr id="3" name="Content Placeholder 2">
            <a:extLst>
              <a:ext uri="{FF2B5EF4-FFF2-40B4-BE49-F238E27FC236}">
                <a16:creationId xmlns:a16="http://schemas.microsoft.com/office/drawing/2014/main" id="{076AC90B-3896-4D6E-BCEF-3BF97621AC25}"/>
              </a:ext>
            </a:extLst>
          </p:cNvPr>
          <p:cNvSpPr>
            <a:spLocks noGrp="1"/>
          </p:cNvSpPr>
          <p:nvPr>
            <p:ph idx="1"/>
          </p:nvPr>
        </p:nvSpPr>
        <p:spPr>
          <a:xfrm>
            <a:off x="685800" y="1950720"/>
            <a:ext cx="7772400" cy="2956560"/>
          </a:xfrm>
        </p:spPr>
        <p:txBody>
          <a:bodyPr>
            <a:normAutofit/>
          </a:bodyPr>
          <a:lstStyle/>
          <a:p>
            <a:r>
              <a:rPr lang="en-US" sz="2400" dirty="0"/>
              <a:t>TDM proposes a </a:t>
            </a:r>
            <a:r>
              <a:rPr lang="en-US" sz="2400" dirty="0">
                <a:solidFill>
                  <a:srgbClr val="FF0000"/>
                </a:solidFill>
              </a:rPr>
              <a:t>range</a:t>
            </a:r>
            <a:r>
              <a:rPr lang="en-US" sz="2400" dirty="0"/>
              <a:t> of concentrations to judge if an individual is getting the right dose</a:t>
            </a:r>
          </a:p>
          <a:p>
            <a:r>
              <a:rPr lang="en-US" sz="2400" dirty="0"/>
              <a:t>It is not reasonable to prescribe a </a:t>
            </a:r>
            <a:r>
              <a:rPr lang="en-US" sz="2400" dirty="0">
                <a:solidFill>
                  <a:srgbClr val="FF0000"/>
                </a:solidFill>
              </a:rPr>
              <a:t>range</a:t>
            </a:r>
            <a:r>
              <a:rPr lang="en-US" sz="2400" dirty="0"/>
              <a:t> of doses in order to match the range of concentrations</a:t>
            </a:r>
          </a:p>
          <a:p>
            <a:r>
              <a:rPr lang="en-US" sz="2400" dirty="0"/>
              <a:t>Therefore the therapeutic </a:t>
            </a:r>
            <a:r>
              <a:rPr lang="en-US" sz="2400" dirty="0">
                <a:solidFill>
                  <a:srgbClr val="FF0000"/>
                </a:solidFill>
              </a:rPr>
              <a:t>window</a:t>
            </a:r>
            <a:r>
              <a:rPr lang="en-US" sz="2400" dirty="0"/>
              <a:t> cannot be used to get the right dose</a:t>
            </a:r>
          </a:p>
          <a:p>
            <a:endParaRPr lang="en-NZ" sz="2400" dirty="0"/>
          </a:p>
        </p:txBody>
      </p:sp>
      <p:sp>
        <p:nvSpPr>
          <p:cNvPr id="5" name="TextBox 4">
            <a:extLst>
              <a:ext uri="{FF2B5EF4-FFF2-40B4-BE49-F238E27FC236}">
                <a16:creationId xmlns:a16="http://schemas.microsoft.com/office/drawing/2014/main" id="{D2E44722-50D1-4DE0-A063-11CCD10057B5}"/>
              </a:ext>
            </a:extLst>
          </p:cNvPr>
          <p:cNvSpPr txBox="1"/>
          <p:nvPr/>
        </p:nvSpPr>
        <p:spPr>
          <a:xfrm>
            <a:off x="1016000" y="5167699"/>
            <a:ext cx="7112000" cy="1200329"/>
          </a:xfrm>
          <a:prstGeom prst="rect">
            <a:avLst/>
          </a:prstGeom>
          <a:noFill/>
          <a:ln w="31750">
            <a:solidFill>
              <a:srgbClr val="00B050"/>
            </a:solidFill>
          </a:ln>
        </p:spPr>
        <p:txBody>
          <a:bodyPr wrap="square">
            <a:spAutoFit/>
          </a:bodyPr>
          <a:lstStyle/>
          <a:p>
            <a:pPr algn="ctr"/>
            <a:r>
              <a:rPr lang="en-US" sz="2400" dirty="0"/>
              <a:t>There is only </a:t>
            </a:r>
            <a:r>
              <a:rPr lang="en-US" sz="2400" dirty="0">
                <a:solidFill>
                  <a:srgbClr val="00B050"/>
                </a:solidFill>
              </a:rPr>
              <a:t>one dose </a:t>
            </a:r>
            <a:r>
              <a:rPr lang="en-US" sz="2400" dirty="0"/>
              <a:t>that can achieve the </a:t>
            </a:r>
            <a:r>
              <a:rPr lang="en-US" sz="2400" dirty="0">
                <a:solidFill>
                  <a:srgbClr val="00B050"/>
                </a:solidFill>
              </a:rPr>
              <a:t>target concentration</a:t>
            </a:r>
            <a:r>
              <a:rPr lang="en-US" sz="2400" dirty="0"/>
              <a:t> that will produce the </a:t>
            </a:r>
            <a:r>
              <a:rPr lang="en-US" sz="2400" dirty="0">
                <a:solidFill>
                  <a:srgbClr val="00B050"/>
                </a:solidFill>
              </a:rPr>
              <a:t>target effect</a:t>
            </a:r>
          </a:p>
        </p:txBody>
      </p:sp>
    </p:spTree>
    <p:extLst>
      <p:ext uri="{BB962C8B-B14F-4D97-AF65-F5344CB8AC3E}">
        <p14:creationId xmlns:p14="http://schemas.microsoft.com/office/powerpoint/2010/main" val="378125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24E3B-9D5C-4B39-B754-C51BF124CD06}"/>
              </a:ext>
            </a:extLst>
          </p:cNvPr>
          <p:cNvSpPr>
            <a:spLocks noGrp="1"/>
          </p:cNvSpPr>
          <p:nvPr>
            <p:ph type="title"/>
          </p:nvPr>
        </p:nvSpPr>
        <p:spPr>
          <a:xfrm>
            <a:off x="787400" y="656374"/>
            <a:ext cx="7772400" cy="685800"/>
          </a:xfrm>
        </p:spPr>
        <p:txBody>
          <a:bodyPr>
            <a:normAutofit fontScale="90000"/>
          </a:bodyPr>
          <a:lstStyle/>
          <a:p>
            <a:r>
              <a:rPr lang="en-US" dirty="0"/>
              <a:t>TCI vs TDM - Tacrolimus</a:t>
            </a:r>
            <a:endParaRPr lang="en-NZ" dirty="0"/>
          </a:p>
        </p:txBody>
      </p:sp>
      <p:sp>
        <p:nvSpPr>
          <p:cNvPr id="3" name="Content Placeholder 2">
            <a:extLst>
              <a:ext uri="{FF2B5EF4-FFF2-40B4-BE49-F238E27FC236}">
                <a16:creationId xmlns:a16="http://schemas.microsoft.com/office/drawing/2014/main" id="{2CD0EE40-55AC-4AB3-B85C-D175D443CC2B}"/>
              </a:ext>
            </a:extLst>
          </p:cNvPr>
          <p:cNvSpPr>
            <a:spLocks noGrp="1"/>
          </p:cNvSpPr>
          <p:nvPr>
            <p:ph idx="1"/>
          </p:nvPr>
        </p:nvSpPr>
        <p:spPr>
          <a:xfrm>
            <a:off x="304800" y="1981200"/>
            <a:ext cx="8534400" cy="3581400"/>
          </a:xfrm>
        </p:spPr>
        <p:txBody>
          <a:bodyPr/>
          <a:lstStyle/>
          <a:p>
            <a:pPr lvl="2"/>
            <a:endParaRPr lang="en-US" sz="1800" dirty="0"/>
          </a:p>
          <a:p>
            <a:r>
              <a:rPr lang="en-US" sz="2400" dirty="0">
                <a:solidFill>
                  <a:srgbClr val="FF0000"/>
                </a:solidFill>
              </a:rPr>
              <a:t>TDM</a:t>
            </a:r>
          </a:p>
          <a:p>
            <a:pPr lvl="1"/>
            <a:r>
              <a:rPr lang="en-US" sz="2000" dirty="0"/>
              <a:t>Use of TDM had no effect in reducing renal transplant rejection</a:t>
            </a:r>
          </a:p>
          <a:p>
            <a:pPr lvl="2"/>
            <a:r>
              <a:rPr lang="en-US" sz="1800" dirty="0" err="1"/>
              <a:t>Thervet</a:t>
            </a:r>
            <a:r>
              <a:rPr lang="en-US" sz="1800" dirty="0"/>
              <a:t> (2010): Fixed dose vs Genotype dosing (increased fraction within </a:t>
            </a:r>
            <a:r>
              <a:rPr lang="en-US" sz="1800" dirty="0">
                <a:solidFill>
                  <a:srgbClr val="FF0000"/>
                </a:solidFill>
              </a:rPr>
              <a:t>therapeutic window</a:t>
            </a:r>
            <a:r>
              <a:rPr lang="en-US" sz="1800" dirty="0"/>
              <a:t>)</a:t>
            </a:r>
          </a:p>
          <a:p>
            <a:pPr lvl="2"/>
            <a:r>
              <a:rPr lang="en-US" sz="1800" dirty="0" err="1"/>
              <a:t>Anutrakulchai</a:t>
            </a:r>
            <a:r>
              <a:rPr lang="en-US" sz="1800" dirty="0"/>
              <a:t> (2019): Fixed dose vs Genotype dosing (increased fraction within </a:t>
            </a:r>
            <a:r>
              <a:rPr lang="en-US" sz="1800">
                <a:solidFill>
                  <a:srgbClr val="FF0000"/>
                </a:solidFill>
              </a:rPr>
              <a:t>therapeutic window</a:t>
            </a:r>
            <a:r>
              <a:rPr lang="en-US" sz="1800"/>
              <a:t>, </a:t>
            </a:r>
            <a:r>
              <a:rPr lang="en-US" sz="1800" dirty="0"/>
              <a:t>more delayed graft function)</a:t>
            </a:r>
          </a:p>
        </p:txBody>
      </p:sp>
      <p:sp>
        <p:nvSpPr>
          <p:cNvPr id="5" name="TextBox 4">
            <a:extLst>
              <a:ext uri="{FF2B5EF4-FFF2-40B4-BE49-F238E27FC236}">
                <a16:creationId xmlns:a16="http://schemas.microsoft.com/office/drawing/2014/main" id="{97DF12AA-9987-4BAC-965D-A619C987B86E}"/>
              </a:ext>
            </a:extLst>
          </p:cNvPr>
          <p:cNvSpPr txBox="1"/>
          <p:nvPr/>
        </p:nvSpPr>
        <p:spPr>
          <a:xfrm>
            <a:off x="381000" y="5675531"/>
            <a:ext cx="7696200" cy="646331"/>
          </a:xfrm>
          <a:prstGeom prst="rect">
            <a:avLst/>
          </a:prstGeom>
          <a:noFill/>
        </p:spPr>
        <p:txBody>
          <a:bodyPr wrap="square" rtlCol="0">
            <a:spAutoFit/>
          </a:bodyPr>
          <a:lstStyle/>
          <a:p>
            <a:r>
              <a:rPr lang="en-US" sz="1800" dirty="0">
                <a:solidFill>
                  <a:srgbClr val="FF0000"/>
                </a:solidFill>
              </a:rPr>
              <a:t>TDM</a:t>
            </a:r>
            <a:r>
              <a:rPr lang="en-US" sz="1800" dirty="0"/>
              <a:t> = goal was to reach exposure within therapeutic range in every patient. Clinicians were given dosing advice.</a:t>
            </a:r>
            <a:endParaRPr lang="en-NZ" sz="1800" dirty="0"/>
          </a:p>
        </p:txBody>
      </p:sp>
    </p:spTree>
    <p:extLst>
      <p:ext uri="{BB962C8B-B14F-4D97-AF65-F5344CB8AC3E}">
        <p14:creationId xmlns:p14="http://schemas.microsoft.com/office/powerpoint/2010/main" val="3589900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24E3B-9D5C-4B39-B754-C51BF124CD06}"/>
              </a:ext>
            </a:extLst>
          </p:cNvPr>
          <p:cNvSpPr>
            <a:spLocks noGrp="1"/>
          </p:cNvSpPr>
          <p:nvPr>
            <p:ph type="title"/>
          </p:nvPr>
        </p:nvSpPr>
        <p:spPr>
          <a:xfrm>
            <a:off x="787400" y="656374"/>
            <a:ext cx="7772400" cy="685800"/>
          </a:xfrm>
        </p:spPr>
        <p:txBody>
          <a:bodyPr>
            <a:normAutofit fontScale="90000"/>
          </a:bodyPr>
          <a:lstStyle/>
          <a:p>
            <a:r>
              <a:rPr lang="en-US" dirty="0"/>
              <a:t>TCI vs TDM - Vancomycin</a:t>
            </a:r>
            <a:endParaRPr lang="en-NZ" dirty="0"/>
          </a:p>
        </p:txBody>
      </p:sp>
      <p:sp>
        <p:nvSpPr>
          <p:cNvPr id="3" name="Content Placeholder 2">
            <a:extLst>
              <a:ext uri="{FF2B5EF4-FFF2-40B4-BE49-F238E27FC236}">
                <a16:creationId xmlns:a16="http://schemas.microsoft.com/office/drawing/2014/main" id="{2CD0EE40-55AC-4AB3-B85C-D175D443CC2B}"/>
              </a:ext>
            </a:extLst>
          </p:cNvPr>
          <p:cNvSpPr>
            <a:spLocks noGrp="1"/>
          </p:cNvSpPr>
          <p:nvPr>
            <p:ph idx="1"/>
          </p:nvPr>
        </p:nvSpPr>
        <p:spPr>
          <a:xfrm>
            <a:off x="203200" y="1369200"/>
            <a:ext cx="8737600" cy="3581400"/>
          </a:xfrm>
        </p:spPr>
        <p:txBody>
          <a:bodyPr/>
          <a:lstStyle/>
          <a:p>
            <a:endParaRPr lang="en-US" sz="2400" dirty="0">
              <a:solidFill>
                <a:srgbClr val="00B050"/>
              </a:solidFill>
            </a:endParaRPr>
          </a:p>
          <a:p>
            <a:r>
              <a:rPr lang="en-US" sz="2400" dirty="0"/>
              <a:t>3 published studies compared </a:t>
            </a:r>
            <a:r>
              <a:rPr lang="en-US" sz="2400" dirty="0">
                <a:solidFill>
                  <a:srgbClr val="FF0000"/>
                </a:solidFill>
              </a:rPr>
              <a:t>TCI</a:t>
            </a:r>
            <a:r>
              <a:rPr lang="en-US" sz="2400" dirty="0"/>
              <a:t> with historical </a:t>
            </a:r>
            <a:r>
              <a:rPr lang="en-US" sz="2400" dirty="0">
                <a:solidFill>
                  <a:srgbClr val="FF0000"/>
                </a:solidFill>
              </a:rPr>
              <a:t>TDM</a:t>
            </a:r>
          </a:p>
          <a:p>
            <a:pPr lvl="1"/>
            <a:endParaRPr lang="en-US" sz="2000" dirty="0"/>
          </a:p>
          <a:p>
            <a:r>
              <a:rPr lang="en-US" sz="2400" dirty="0"/>
              <a:t>All showed </a:t>
            </a:r>
            <a:r>
              <a:rPr lang="en-US" sz="2400" dirty="0">
                <a:solidFill>
                  <a:srgbClr val="00B050"/>
                </a:solidFill>
              </a:rPr>
              <a:t>TCI</a:t>
            </a:r>
            <a:r>
              <a:rPr lang="en-US" sz="2400" dirty="0"/>
              <a:t> achieved more patients in the </a:t>
            </a:r>
            <a:r>
              <a:rPr lang="en-US" sz="2400" dirty="0">
                <a:solidFill>
                  <a:srgbClr val="FF0000"/>
                </a:solidFill>
              </a:rPr>
              <a:t>therapeutic window </a:t>
            </a:r>
            <a:r>
              <a:rPr lang="en-US" sz="2400" dirty="0"/>
              <a:t>than </a:t>
            </a:r>
            <a:r>
              <a:rPr lang="en-US" sz="2400" dirty="0">
                <a:solidFill>
                  <a:srgbClr val="FF0000"/>
                </a:solidFill>
              </a:rPr>
              <a:t>TDM</a:t>
            </a:r>
          </a:p>
          <a:p>
            <a:endParaRPr lang="en-US" sz="2400" dirty="0">
              <a:solidFill>
                <a:srgbClr val="FF0000"/>
              </a:solidFill>
            </a:endParaRPr>
          </a:p>
          <a:p>
            <a:r>
              <a:rPr lang="en-US" sz="2400" dirty="0"/>
              <a:t>All showed reduced nephrotoxicity with </a:t>
            </a:r>
            <a:r>
              <a:rPr lang="en-US" sz="2400" dirty="0">
                <a:solidFill>
                  <a:srgbClr val="00B050"/>
                </a:solidFill>
              </a:rPr>
              <a:t>TCI</a:t>
            </a:r>
          </a:p>
        </p:txBody>
      </p:sp>
      <p:sp>
        <p:nvSpPr>
          <p:cNvPr id="4" name="Rectangle 3">
            <a:extLst>
              <a:ext uri="{FF2B5EF4-FFF2-40B4-BE49-F238E27FC236}">
                <a16:creationId xmlns:a16="http://schemas.microsoft.com/office/drawing/2014/main" id="{CF8AC750-6665-46D6-A561-F17CC1FFB645}"/>
              </a:ext>
            </a:extLst>
          </p:cNvPr>
          <p:cNvSpPr/>
          <p:nvPr/>
        </p:nvSpPr>
        <p:spPr>
          <a:xfrm>
            <a:off x="-101600" y="6282906"/>
            <a:ext cx="8331200" cy="253916"/>
          </a:xfrm>
          <a:prstGeom prst="rect">
            <a:avLst/>
          </a:prstGeom>
        </p:spPr>
        <p:txBody>
          <a:bodyPr wrap="square">
            <a:spAutoFit/>
          </a:bodyPr>
          <a:lstStyle/>
          <a:p>
            <a:pPr lvl="1"/>
            <a:r>
              <a:rPr lang="en-US" sz="1050" dirty="0"/>
              <a:t>Truong et al. Int Med J (2012), Neely et al.  </a:t>
            </a:r>
            <a:r>
              <a:rPr lang="en-US" sz="1050" dirty="0" err="1"/>
              <a:t>Antimicrob</a:t>
            </a:r>
            <a:r>
              <a:rPr lang="en-US" sz="1050" dirty="0"/>
              <a:t> Agents Chemo (2018), Meng et al. Pharmacotherapy (2019)</a:t>
            </a:r>
          </a:p>
        </p:txBody>
      </p:sp>
      <p:sp>
        <p:nvSpPr>
          <p:cNvPr id="6" name="TextBox 5">
            <a:extLst>
              <a:ext uri="{FF2B5EF4-FFF2-40B4-BE49-F238E27FC236}">
                <a16:creationId xmlns:a16="http://schemas.microsoft.com/office/drawing/2014/main" id="{6AA22A07-6A5F-4D63-A111-8BBBD4966D6D}"/>
              </a:ext>
            </a:extLst>
          </p:cNvPr>
          <p:cNvSpPr txBox="1"/>
          <p:nvPr/>
        </p:nvSpPr>
        <p:spPr>
          <a:xfrm>
            <a:off x="406400" y="5191640"/>
            <a:ext cx="7696200" cy="523220"/>
          </a:xfrm>
          <a:prstGeom prst="rect">
            <a:avLst/>
          </a:prstGeom>
          <a:noFill/>
        </p:spPr>
        <p:txBody>
          <a:bodyPr wrap="square" rtlCol="0">
            <a:spAutoFit/>
          </a:bodyPr>
          <a:lstStyle/>
          <a:p>
            <a:r>
              <a:rPr lang="en-US" sz="1400" dirty="0">
                <a:solidFill>
                  <a:srgbClr val="00B050"/>
                </a:solidFill>
              </a:rPr>
              <a:t>TCI</a:t>
            </a:r>
            <a:r>
              <a:rPr lang="en-US" sz="1400" dirty="0"/>
              <a:t> = goal was to reach target AUC in every patient. Clinicians were given dosing advice using Bayesian estimation.</a:t>
            </a:r>
            <a:endParaRPr lang="en-NZ" sz="1400" dirty="0"/>
          </a:p>
        </p:txBody>
      </p:sp>
      <p:sp>
        <p:nvSpPr>
          <p:cNvPr id="7" name="TextBox 6">
            <a:extLst>
              <a:ext uri="{FF2B5EF4-FFF2-40B4-BE49-F238E27FC236}">
                <a16:creationId xmlns:a16="http://schemas.microsoft.com/office/drawing/2014/main" id="{7507840F-F587-4172-AC08-C9BD44EB60BF}"/>
              </a:ext>
            </a:extLst>
          </p:cNvPr>
          <p:cNvSpPr txBox="1"/>
          <p:nvPr/>
        </p:nvSpPr>
        <p:spPr>
          <a:xfrm>
            <a:off x="406400" y="5696842"/>
            <a:ext cx="7696200" cy="523220"/>
          </a:xfrm>
          <a:prstGeom prst="rect">
            <a:avLst/>
          </a:prstGeom>
          <a:noFill/>
        </p:spPr>
        <p:txBody>
          <a:bodyPr wrap="square" rtlCol="0">
            <a:spAutoFit/>
          </a:bodyPr>
          <a:lstStyle/>
          <a:p>
            <a:r>
              <a:rPr lang="en-US" sz="1400" dirty="0">
                <a:solidFill>
                  <a:srgbClr val="FF0000"/>
                </a:solidFill>
              </a:rPr>
              <a:t>TDM</a:t>
            </a:r>
            <a:r>
              <a:rPr lang="en-US" sz="1400" dirty="0"/>
              <a:t> = goal was to reach target trough within therapeutic window in every patient. Clinicians may have been given dosing advice (varied by study).</a:t>
            </a:r>
            <a:endParaRPr lang="en-NZ" sz="1400" dirty="0"/>
          </a:p>
        </p:txBody>
      </p:sp>
      <p:sp>
        <p:nvSpPr>
          <p:cNvPr id="8" name="Content Placeholder 2">
            <a:extLst>
              <a:ext uri="{FF2B5EF4-FFF2-40B4-BE49-F238E27FC236}">
                <a16:creationId xmlns:a16="http://schemas.microsoft.com/office/drawing/2014/main" id="{F96BAD97-C76D-43EC-BCEB-CFEAD36BB4FB}"/>
              </a:ext>
            </a:extLst>
          </p:cNvPr>
          <p:cNvSpPr txBox="1">
            <a:spLocks/>
          </p:cNvSpPr>
          <p:nvPr/>
        </p:nvSpPr>
        <p:spPr>
          <a:xfrm>
            <a:off x="203200" y="4026913"/>
            <a:ext cx="8737600" cy="14173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a:solidFill>
                <a:srgbClr val="00B050"/>
              </a:solidFill>
            </a:endParaRPr>
          </a:p>
          <a:p>
            <a:pPr>
              <a:buFont typeface="Wingdings" panose="05000000000000000000" pitchFamily="2" charset="2"/>
              <a:buChar char="Ø"/>
            </a:pPr>
            <a:r>
              <a:rPr lang="en-US" sz="2400" i="1" dirty="0">
                <a:solidFill>
                  <a:srgbClr val="7030A0"/>
                </a:solidFill>
              </a:rPr>
              <a:t>Confirmed in Auckland, NZ using </a:t>
            </a:r>
            <a:r>
              <a:rPr lang="en-US" sz="2400" i="1" dirty="0" err="1">
                <a:solidFill>
                  <a:srgbClr val="7030A0"/>
                </a:solidFill>
              </a:rPr>
              <a:t>NextDose</a:t>
            </a:r>
            <a:endParaRPr lang="en-US" sz="2400" i="1" dirty="0">
              <a:solidFill>
                <a:srgbClr val="7030A0"/>
              </a:solidFill>
            </a:endParaRPr>
          </a:p>
        </p:txBody>
      </p:sp>
    </p:spTree>
    <p:extLst>
      <p:ext uri="{BB962C8B-B14F-4D97-AF65-F5344CB8AC3E}">
        <p14:creationId xmlns:p14="http://schemas.microsoft.com/office/powerpoint/2010/main" val="389589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D0EE40-55AC-4AB3-B85C-D175D443CC2B}"/>
              </a:ext>
            </a:extLst>
          </p:cNvPr>
          <p:cNvSpPr>
            <a:spLocks noGrp="1"/>
          </p:cNvSpPr>
          <p:nvPr>
            <p:ph idx="1"/>
          </p:nvPr>
        </p:nvSpPr>
        <p:spPr>
          <a:xfrm>
            <a:off x="304800" y="1691045"/>
            <a:ext cx="8534400" cy="3581400"/>
          </a:xfrm>
        </p:spPr>
        <p:txBody>
          <a:bodyPr>
            <a:normAutofit fontScale="92500"/>
          </a:bodyPr>
          <a:lstStyle/>
          <a:p>
            <a:r>
              <a:rPr lang="en-US" sz="2400" dirty="0">
                <a:solidFill>
                  <a:srgbClr val="00B050"/>
                </a:solidFill>
              </a:rPr>
              <a:t>TCI</a:t>
            </a:r>
          </a:p>
          <a:p>
            <a:pPr lvl="1"/>
            <a:r>
              <a:rPr lang="en-US" sz="2000" dirty="0"/>
              <a:t>Use of TCI reduced renal transplant rejection</a:t>
            </a:r>
          </a:p>
          <a:p>
            <a:pPr lvl="2"/>
            <a:r>
              <a:rPr lang="en-US" sz="1800" dirty="0"/>
              <a:t>Hale 1998 (Phase 3): Randomized Concentration Controlled Trial. 3 </a:t>
            </a:r>
            <a:r>
              <a:rPr lang="en-US" sz="1800" dirty="0">
                <a:solidFill>
                  <a:srgbClr val="00B050"/>
                </a:solidFill>
              </a:rPr>
              <a:t>Target AUC</a:t>
            </a:r>
            <a:r>
              <a:rPr lang="en-US" sz="1800" dirty="0"/>
              <a:t>s. </a:t>
            </a:r>
          </a:p>
          <a:p>
            <a:pPr lvl="2"/>
            <a:r>
              <a:rPr lang="en-US" sz="1800" dirty="0"/>
              <a:t>Le </a:t>
            </a:r>
            <a:r>
              <a:rPr lang="en-US" sz="1800" dirty="0" err="1"/>
              <a:t>Meur</a:t>
            </a:r>
            <a:r>
              <a:rPr lang="en-US" sz="1800" dirty="0"/>
              <a:t> 2008 (APOMYGYRE): Fixed Dose vs </a:t>
            </a:r>
            <a:r>
              <a:rPr lang="en-US" sz="1800" dirty="0">
                <a:solidFill>
                  <a:srgbClr val="00B050"/>
                </a:solidFill>
              </a:rPr>
              <a:t>Target AUC</a:t>
            </a:r>
          </a:p>
          <a:p>
            <a:pPr lvl="2"/>
            <a:endParaRPr lang="en-US" sz="1800" dirty="0"/>
          </a:p>
          <a:p>
            <a:r>
              <a:rPr lang="en-US" sz="2400" dirty="0">
                <a:solidFill>
                  <a:srgbClr val="FF0000"/>
                </a:solidFill>
              </a:rPr>
              <a:t>TDM</a:t>
            </a:r>
          </a:p>
          <a:p>
            <a:pPr lvl="1"/>
            <a:r>
              <a:rPr lang="en-US" sz="2000" dirty="0"/>
              <a:t>Use of TDM had no effect in reducing renal transplant rejection</a:t>
            </a:r>
          </a:p>
          <a:p>
            <a:pPr lvl="2"/>
            <a:r>
              <a:rPr lang="en-US" sz="1800" dirty="0"/>
              <a:t>van Gelder 2008 (FDCC): Fixed dose vs </a:t>
            </a:r>
            <a:r>
              <a:rPr lang="en-US" sz="1800" dirty="0">
                <a:solidFill>
                  <a:srgbClr val="FF0000"/>
                </a:solidFill>
              </a:rPr>
              <a:t>Therapeutic Window AUC</a:t>
            </a:r>
          </a:p>
          <a:p>
            <a:pPr lvl="2"/>
            <a:r>
              <a:rPr lang="en-US" sz="1800" dirty="0"/>
              <a:t>Gaston 2009 (OPTICEPT): Fixed dose vs </a:t>
            </a:r>
            <a:r>
              <a:rPr lang="en-US" sz="1800" dirty="0">
                <a:solidFill>
                  <a:srgbClr val="FF0000"/>
                </a:solidFill>
              </a:rPr>
              <a:t>Therapeutic Window Trough</a:t>
            </a:r>
            <a:endParaRPr lang="en-NZ" sz="1800" dirty="0">
              <a:solidFill>
                <a:srgbClr val="FF0000"/>
              </a:solidFill>
            </a:endParaRPr>
          </a:p>
        </p:txBody>
      </p:sp>
      <p:sp>
        <p:nvSpPr>
          <p:cNvPr id="4" name="TextBox 3">
            <a:extLst>
              <a:ext uri="{FF2B5EF4-FFF2-40B4-BE49-F238E27FC236}">
                <a16:creationId xmlns:a16="http://schemas.microsoft.com/office/drawing/2014/main" id="{05F2257F-8403-4129-8CC7-F37225932226}"/>
              </a:ext>
            </a:extLst>
          </p:cNvPr>
          <p:cNvSpPr txBox="1"/>
          <p:nvPr/>
        </p:nvSpPr>
        <p:spPr>
          <a:xfrm>
            <a:off x="381000" y="5457111"/>
            <a:ext cx="7696200" cy="523220"/>
          </a:xfrm>
          <a:prstGeom prst="rect">
            <a:avLst/>
          </a:prstGeom>
          <a:noFill/>
        </p:spPr>
        <p:txBody>
          <a:bodyPr wrap="square" rtlCol="0">
            <a:spAutoFit/>
          </a:bodyPr>
          <a:lstStyle/>
          <a:p>
            <a:r>
              <a:rPr lang="en-US" sz="1400" dirty="0">
                <a:solidFill>
                  <a:srgbClr val="00B050"/>
                </a:solidFill>
              </a:rPr>
              <a:t>TCI</a:t>
            </a:r>
            <a:r>
              <a:rPr lang="en-US" sz="1400" dirty="0"/>
              <a:t> = goal was to reach target in every patient. Clinicians were given dosing advice using Bayesian estimation.</a:t>
            </a:r>
            <a:endParaRPr lang="en-NZ" sz="1400" dirty="0"/>
          </a:p>
        </p:txBody>
      </p:sp>
      <p:sp>
        <p:nvSpPr>
          <p:cNvPr id="5" name="TextBox 4">
            <a:extLst>
              <a:ext uri="{FF2B5EF4-FFF2-40B4-BE49-F238E27FC236}">
                <a16:creationId xmlns:a16="http://schemas.microsoft.com/office/drawing/2014/main" id="{97DF12AA-9987-4BAC-965D-A619C987B86E}"/>
              </a:ext>
            </a:extLst>
          </p:cNvPr>
          <p:cNvSpPr txBox="1"/>
          <p:nvPr/>
        </p:nvSpPr>
        <p:spPr>
          <a:xfrm>
            <a:off x="381000" y="5980331"/>
            <a:ext cx="7696200" cy="523220"/>
          </a:xfrm>
          <a:prstGeom prst="rect">
            <a:avLst/>
          </a:prstGeom>
          <a:noFill/>
        </p:spPr>
        <p:txBody>
          <a:bodyPr wrap="square" rtlCol="0">
            <a:spAutoFit/>
          </a:bodyPr>
          <a:lstStyle/>
          <a:p>
            <a:r>
              <a:rPr lang="en-US" sz="1400" dirty="0">
                <a:solidFill>
                  <a:srgbClr val="FF0000"/>
                </a:solidFill>
              </a:rPr>
              <a:t>TDM</a:t>
            </a:r>
            <a:r>
              <a:rPr lang="en-US" sz="1400" dirty="0"/>
              <a:t> = goal was to reach exposure within therapeutic range in every patient. Clinicians were not given dosing advice.</a:t>
            </a:r>
            <a:endParaRPr lang="en-NZ" sz="1400" dirty="0"/>
          </a:p>
        </p:txBody>
      </p:sp>
      <p:sp>
        <p:nvSpPr>
          <p:cNvPr id="8" name="Title 1">
            <a:extLst>
              <a:ext uri="{FF2B5EF4-FFF2-40B4-BE49-F238E27FC236}">
                <a16:creationId xmlns:a16="http://schemas.microsoft.com/office/drawing/2014/main" id="{2C7D801F-C88D-4F27-93EA-AD7713A2729C}"/>
              </a:ext>
            </a:extLst>
          </p:cNvPr>
          <p:cNvSpPr>
            <a:spLocks noGrp="1"/>
          </p:cNvSpPr>
          <p:nvPr>
            <p:ph type="title"/>
          </p:nvPr>
        </p:nvSpPr>
        <p:spPr>
          <a:xfrm>
            <a:off x="1371600" y="694307"/>
            <a:ext cx="7772400" cy="623455"/>
          </a:xfrm>
        </p:spPr>
        <p:txBody>
          <a:bodyPr>
            <a:normAutofit fontScale="90000"/>
          </a:bodyPr>
          <a:lstStyle/>
          <a:p>
            <a:r>
              <a:rPr lang="en-US" dirty="0"/>
              <a:t>TCI vs TDM - Mycophenolate</a:t>
            </a:r>
            <a:endParaRPr lang="en-NZ" dirty="0"/>
          </a:p>
        </p:txBody>
      </p:sp>
    </p:spTree>
    <p:extLst>
      <p:ext uri="{BB962C8B-B14F-4D97-AF65-F5344CB8AC3E}">
        <p14:creationId xmlns:p14="http://schemas.microsoft.com/office/powerpoint/2010/main" val="2004614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35996-F172-406C-8AAA-A164C2460F4A}"/>
              </a:ext>
            </a:extLst>
          </p:cNvPr>
          <p:cNvSpPr>
            <a:spLocks noGrp="1"/>
          </p:cNvSpPr>
          <p:nvPr>
            <p:ph type="title"/>
          </p:nvPr>
        </p:nvSpPr>
        <p:spPr/>
        <p:txBody>
          <a:bodyPr/>
          <a:lstStyle/>
          <a:p>
            <a:r>
              <a:rPr lang="en-US" dirty="0"/>
              <a:t>Conclusion</a:t>
            </a:r>
            <a:endParaRPr lang="en-NZ" dirty="0"/>
          </a:p>
        </p:txBody>
      </p:sp>
      <p:pic>
        <p:nvPicPr>
          <p:cNvPr id="4" name="Picture 3">
            <a:extLst>
              <a:ext uri="{FF2B5EF4-FFF2-40B4-BE49-F238E27FC236}">
                <a16:creationId xmlns:a16="http://schemas.microsoft.com/office/drawing/2014/main" id="{B04F81DA-1ECB-42CE-AB90-7123CA933DB6}"/>
              </a:ext>
            </a:extLst>
          </p:cNvPr>
          <p:cNvPicPr>
            <a:picLocks noChangeAspect="1"/>
          </p:cNvPicPr>
          <p:nvPr/>
        </p:nvPicPr>
        <p:blipFill>
          <a:blip r:embed="rId3"/>
          <a:stretch>
            <a:fillRect/>
          </a:stretch>
        </p:blipFill>
        <p:spPr>
          <a:xfrm>
            <a:off x="1049742" y="1889622"/>
            <a:ext cx="7044515" cy="3256555"/>
          </a:xfrm>
          <a:prstGeom prst="rect">
            <a:avLst/>
          </a:prstGeom>
        </p:spPr>
      </p:pic>
      <p:sp>
        <p:nvSpPr>
          <p:cNvPr id="6" name="TextBox 5">
            <a:extLst>
              <a:ext uri="{FF2B5EF4-FFF2-40B4-BE49-F238E27FC236}">
                <a16:creationId xmlns:a16="http://schemas.microsoft.com/office/drawing/2014/main" id="{37CAE74C-2587-4448-8F84-B7906303ADA6}"/>
              </a:ext>
            </a:extLst>
          </p:cNvPr>
          <p:cNvSpPr txBox="1"/>
          <p:nvPr/>
        </p:nvSpPr>
        <p:spPr>
          <a:xfrm>
            <a:off x="283567" y="6192061"/>
            <a:ext cx="8576866" cy="253916"/>
          </a:xfrm>
          <a:prstGeom prst="rect">
            <a:avLst/>
          </a:prstGeom>
          <a:noFill/>
        </p:spPr>
        <p:txBody>
          <a:bodyPr wrap="square">
            <a:spAutoFit/>
          </a:bodyPr>
          <a:lstStyle/>
          <a:p>
            <a:r>
              <a:rPr lang="en-US" sz="1050" dirty="0"/>
              <a:t>Holford et al Brit J Clin </a:t>
            </a:r>
            <a:r>
              <a:rPr lang="en-US" sz="1050" dirty="0" err="1"/>
              <a:t>Pharmacol</a:t>
            </a:r>
            <a:r>
              <a:rPr lang="en-US" sz="1050" dirty="0"/>
              <a:t> 2020</a:t>
            </a:r>
          </a:p>
        </p:txBody>
      </p:sp>
    </p:spTree>
    <p:extLst>
      <p:ext uri="{BB962C8B-B14F-4D97-AF65-F5344CB8AC3E}">
        <p14:creationId xmlns:p14="http://schemas.microsoft.com/office/powerpoint/2010/main" val="1993893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4D3B-2999-40E8-8327-5704106F9543}"/>
              </a:ext>
            </a:extLst>
          </p:cNvPr>
          <p:cNvSpPr>
            <a:spLocks noGrp="1"/>
          </p:cNvSpPr>
          <p:nvPr>
            <p:ph type="title"/>
          </p:nvPr>
        </p:nvSpPr>
        <p:spPr/>
        <p:txBody>
          <a:bodyPr/>
          <a:lstStyle/>
          <a:p>
            <a:r>
              <a:rPr lang="en-US" dirty="0"/>
              <a:t>Acknowledgements</a:t>
            </a:r>
            <a:endParaRPr lang="en-NZ" dirty="0"/>
          </a:p>
        </p:txBody>
      </p:sp>
      <p:sp>
        <p:nvSpPr>
          <p:cNvPr id="3" name="Content Placeholder 2">
            <a:extLst>
              <a:ext uri="{FF2B5EF4-FFF2-40B4-BE49-F238E27FC236}">
                <a16:creationId xmlns:a16="http://schemas.microsoft.com/office/drawing/2014/main" id="{E1B8C899-7F5F-49C7-A544-549693805B88}"/>
              </a:ext>
            </a:extLst>
          </p:cNvPr>
          <p:cNvSpPr>
            <a:spLocks noGrp="1"/>
          </p:cNvSpPr>
          <p:nvPr>
            <p:ph idx="1"/>
          </p:nvPr>
        </p:nvSpPr>
        <p:spPr>
          <a:xfrm>
            <a:off x="375920" y="2545081"/>
            <a:ext cx="8229600" cy="2209800"/>
          </a:xfrm>
        </p:spPr>
        <p:txBody>
          <a:bodyPr>
            <a:normAutofit fontScale="70000" lnSpcReduction="20000"/>
          </a:bodyPr>
          <a:lstStyle/>
          <a:p>
            <a:endParaRPr lang="en-US" dirty="0"/>
          </a:p>
          <a:p>
            <a:r>
              <a:rPr lang="en-US" dirty="0"/>
              <a:t>Thanks to heads of department, my colleagues and students who have supported and shared this journey</a:t>
            </a:r>
          </a:p>
          <a:p>
            <a:endParaRPr lang="en-US" dirty="0"/>
          </a:p>
          <a:p>
            <a:r>
              <a:rPr lang="en-US" dirty="0"/>
              <a:t>Thanks to the University of Auckland for salary and computing resources</a:t>
            </a:r>
          </a:p>
        </p:txBody>
      </p:sp>
    </p:spTree>
    <p:extLst>
      <p:ext uri="{BB962C8B-B14F-4D97-AF65-F5344CB8AC3E}">
        <p14:creationId xmlns:p14="http://schemas.microsoft.com/office/powerpoint/2010/main" val="3823430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4D3B-2999-40E8-8327-5704106F9543}"/>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E1B8C899-7F5F-49C7-A544-549693805B88}"/>
              </a:ext>
            </a:extLst>
          </p:cNvPr>
          <p:cNvSpPr>
            <a:spLocks noGrp="1"/>
          </p:cNvSpPr>
          <p:nvPr>
            <p:ph idx="1"/>
          </p:nvPr>
        </p:nvSpPr>
        <p:spPr/>
        <p:txBody>
          <a:bodyPr/>
          <a:lstStyle/>
          <a:p>
            <a:endParaRPr lang="en-NZ"/>
          </a:p>
        </p:txBody>
      </p:sp>
    </p:spTree>
    <p:extLst>
      <p:ext uri="{BB962C8B-B14F-4D97-AF65-F5344CB8AC3E}">
        <p14:creationId xmlns:p14="http://schemas.microsoft.com/office/powerpoint/2010/main" val="15575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normAutofit fontScale="90000"/>
          </a:bodyPr>
          <a:lstStyle/>
          <a:p>
            <a:r>
              <a:rPr lang="en-US" baseline="0" dirty="0" err="1"/>
              <a:t>NextDose</a:t>
            </a:r>
            <a:br>
              <a:rPr lang="en-US" baseline="0" dirty="0"/>
            </a:br>
            <a:r>
              <a:rPr lang="en-NZ" sz="2700" dirty="0"/>
              <a:t>http://www.nextdose.org</a:t>
            </a:r>
            <a:endParaRPr lang="en-US" dirty="0"/>
          </a:p>
        </p:txBody>
      </p:sp>
      <p:pic>
        <p:nvPicPr>
          <p:cNvPr id="4" name="Picture 3">
            <a:extLst>
              <a:ext uri="{FF2B5EF4-FFF2-40B4-BE49-F238E27FC236}">
                <a16:creationId xmlns:a16="http://schemas.microsoft.com/office/drawing/2014/main" id="{7A420559-6008-45AA-AE5B-8689F2F4D400}"/>
              </a:ext>
            </a:extLst>
          </p:cNvPr>
          <p:cNvPicPr>
            <a:picLocks noChangeAspect="1"/>
          </p:cNvPicPr>
          <p:nvPr/>
        </p:nvPicPr>
        <p:blipFill>
          <a:blip r:embed="rId3"/>
          <a:stretch>
            <a:fillRect/>
          </a:stretch>
        </p:blipFill>
        <p:spPr>
          <a:xfrm>
            <a:off x="1360006" y="1576387"/>
            <a:ext cx="6822579" cy="5036022"/>
          </a:xfrm>
          <a:prstGeom prst="rect">
            <a:avLst/>
          </a:prstGeom>
        </p:spPr>
      </p:pic>
    </p:spTree>
    <p:extLst>
      <p:ext uri="{BB962C8B-B14F-4D97-AF65-F5344CB8AC3E}">
        <p14:creationId xmlns:p14="http://schemas.microsoft.com/office/powerpoint/2010/main" val="317023006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30182" y="381000"/>
            <a:ext cx="6908800" cy="1143000"/>
          </a:xfrm>
          <a:noFill/>
        </p:spPr>
        <p:txBody>
          <a:bodyPr>
            <a:normAutofit/>
          </a:bodyPr>
          <a:lstStyle/>
          <a:p>
            <a:r>
              <a:rPr lang="en-US" sz="4000" dirty="0"/>
              <a:t>Clinical Pharmacology</a:t>
            </a:r>
          </a:p>
        </p:txBody>
      </p:sp>
      <p:sp>
        <p:nvSpPr>
          <p:cNvPr id="8195" name="Rectangle 4"/>
          <p:cNvSpPr>
            <a:spLocks noChangeArrowheads="1"/>
          </p:cNvSpPr>
          <p:nvPr/>
        </p:nvSpPr>
        <p:spPr bwMode="auto">
          <a:xfrm>
            <a:off x="822678" y="4724400"/>
            <a:ext cx="1082322" cy="366767"/>
          </a:xfrm>
          <a:prstGeom prst="rect">
            <a:avLst/>
          </a:prstGeom>
          <a:noFill/>
          <a:ln w="38100">
            <a:solidFill>
              <a:schemeClr val="tx1"/>
            </a:solidFill>
            <a:miter lim="800000"/>
            <a:headEnd/>
            <a:tailEnd/>
          </a:ln>
        </p:spPr>
        <p:txBody>
          <a:bodyPr lIns="90488" tIns="44450" rIns="90488" bIns="44450">
            <a:spAutoFit/>
          </a:bodyPr>
          <a:lstStyle/>
          <a:p>
            <a:pPr algn="ctr">
              <a:defRPr/>
            </a:pPr>
            <a:r>
              <a:rPr lang="en-US" dirty="0">
                <a:latin typeface="+mn-lt"/>
              </a:rPr>
              <a:t>Dose</a:t>
            </a:r>
          </a:p>
        </p:txBody>
      </p:sp>
      <p:sp>
        <p:nvSpPr>
          <p:cNvPr id="37893" name="Rectangle 5"/>
          <p:cNvSpPr>
            <a:spLocks noChangeArrowheads="1"/>
          </p:cNvSpPr>
          <p:nvPr/>
        </p:nvSpPr>
        <p:spPr bwMode="auto">
          <a:xfrm>
            <a:off x="3521917" y="4724400"/>
            <a:ext cx="1763304" cy="366767"/>
          </a:xfrm>
          <a:prstGeom prst="rect">
            <a:avLst/>
          </a:prstGeom>
          <a:noFill/>
          <a:ln w="38100" cmpd="dbl">
            <a:solidFill>
              <a:schemeClr val="tx1"/>
            </a:solidFill>
            <a:prstDash val="sysDot"/>
            <a:miter lim="800000"/>
            <a:headEnd/>
            <a:tailEnd/>
          </a:ln>
        </p:spPr>
        <p:txBody>
          <a:bodyPr wrap="none" lIns="90488" tIns="44450" rIns="90488" bIns="44450">
            <a:spAutoFit/>
          </a:bodyPr>
          <a:lstStyle/>
          <a:p>
            <a:pPr algn="ctr">
              <a:defRPr/>
            </a:pPr>
            <a:r>
              <a:rPr lang="en-US" dirty="0">
                <a:latin typeface="+mn-lt"/>
              </a:rPr>
              <a:t>Concentration</a:t>
            </a:r>
          </a:p>
        </p:txBody>
      </p:sp>
      <p:sp>
        <p:nvSpPr>
          <p:cNvPr id="8197" name="Rectangle 6"/>
          <p:cNvSpPr>
            <a:spLocks noChangeArrowheads="1"/>
          </p:cNvSpPr>
          <p:nvPr/>
        </p:nvSpPr>
        <p:spPr bwMode="auto">
          <a:xfrm>
            <a:off x="6952103" y="4727575"/>
            <a:ext cx="811120" cy="366767"/>
          </a:xfrm>
          <a:prstGeom prst="rect">
            <a:avLst/>
          </a:prstGeom>
          <a:noFill/>
          <a:ln w="38100">
            <a:solidFill>
              <a:schemeClr val="tx1"/>
            </a:solidFill>
            <a:miter lim="800000"/>
            <a:headEnd/>
            <a:tailEnd/>
          </a:ln>
        </p:spPr>
        <p:txBody>
          <a:bodyPr wrap="none" lIns="90488" tIns="44450" rIns="90488" bIns="44450">
            <a:spAutoFit/>
          </a:bodyPr>
          <a:lstStyle/>
          <a:p>
            <a:pPr algn="ctr">
              <a:defRPr/>
            </a:pPr>
            <a:r>
              <a:rPr lang="en-US" dirty="0">
                <a:latin typeface="+mn-lt"/>
              </a:rPr>
              <a:t>Effect</a:t>
            </a:r>
          </a:p>
        </p:txBody>
      </p:sp>
      <p:sp>
        <p:nvSpPr>
          <p:cNvPr id="37895" name="Rectangle 7"/>
          <p:cNvSpPr>
            <a:spLocks noChangeArrowheads="1"/>
          </p:cNvSpPr>
          <p:nvPr/>
        </p:nvSpPr>
        <p:spPr bwMode="auto">
          <a:xfrm>
            <a:off x="1912844" y="2133600"/>
            <a:ext cx="2141613" cy="366767"/>
          </a:xfrm>
          <a:prstGeom prst="rect">
            <a:avLst/>
          </a:prstGeom>
          <a:solidFill>
            <a:srgbClr val="FFCC99"/>
          </a:solidFill>
          <a:ln w="76200" cmpd="tri">
            <a:solidFill>
              <a:schemeClr val="tx2"/>
            </a:solidFill>
            <a:miter lim="800000"/>
            <a:headEnd/>
            <a:tailEnd/>
          </a:ln>
        </p:spPr>
        <p:txBody>
          <a:bodyPr wrap="none" lIns="90488" tIns="44450" rIns="90488" bIns="44450">
            <a:spAutoFit/>
          </a:bodyPr>
          <a:lstStyle/>
          <a:p>
            <a:pPr algn="ctr">
              <a:defRPr/>
            </a:pPr>
            <a:r>
              <a:rPr lang="en-US" dirty="0">
                <a:latin typeface="+mn-lt"/>
              </a:rPr>
              <a:t>Pharmacokinetics</a:t>
            </a:r>
          </a:p>
        </p:txBody>
      </p:sp>
      <p:sp>
        <p:nvSpPr>
          <p:cNvPr id="37896" name="Rectangle 8"/>
          <p:cNvSpPr>
            <a:spLocks noChangeArrowheads="1"/>
          </p:cNvSpPr>
          <p:nvPr/>
        </p:nvSpPr>
        <p:spPr bwMode="auto">
          <a:xfrm>
            <a:off x="4849319" y="2133600"/>
            <a:ext cx="2333973" cy="366767"/>
          </a:xfrm>
          <a:prstGeom prst="rect">
            <a:avLst/>
          </a:prstGeom>
          <a:solidFill>
            <a:srgbClr val="CCFFCC"/>
          </a:solidFill>
          <a:ln w="76200" cmpd="tri">
            <a:solidFill>
              <a:schemeClr val="tx2"/>
            </a:solidFill>
            <a:miter lim="800000"/>
            <a:headEnd/>
            <a:tailEnd/>
          </a:ln>
        </p:spPr>
        <p:txBody>
          <a:bodyPr wrap="none" lIns="90488" tIns="44450" rIns="90488" bIns="44450">
            <a:spAutoFit/>
          </a:bodyPr>
          <a:lstStyle/>
          <a:p>
            <a:pPr algn="ctr">
              <a:defRPr/>
            </a:pPr>
            <a:r>
              <a:rPr lang="en-US" dirty="0">
                <a:latin typeface="+mn-lt"/>
              </a:rPr>
              <a:t>Pharmacodynamics</a:t>
            </a:r>
          </a:p>
        </p:txBody>
      </p:sp>
      <p:sp>
        <p:nvSpPr>
          <p:cNvPr id="37900" name="Oval 12"/>
          <p:cNvSpPr>
            <a:spLocks noChangeArrowheads="1"/>
          </p:cNvSpPr>
          <p:nvPr/>
        </p:nvSpPr>
        <p:spPr bwMode="auto">
          <a:xfrm>
            <a:off x="1927578" y="3429000"/>
            <a:ext cx="609600" cy="609600"/>
          </a:xfrm>
          <a:prstGeom prst="ellipse">
            <a:avLst/>
          </a:prstGeom>
          <a:solidFill>
            <a:srgbClr val="FFCC99"/>
          </a:solidFill>
          <a:ln w="12700">
            <a:solidFill>
              <a:schemeClr val="tx1"/>
            </a:solidFill>
            <a:round/>
            <a:headEnd/>
            <a:tailEnd/>
          </a:ln>
        </p:spPr>
        <p:txBody>
          <a:bodyPr wrap="none" anchor="ctr"/>
          <a:lstStyle/>
          <a:p>
            <a:pPr algn="ctr">
              <a:defRPr/>
            </a:pPr>
            <a:r>
              <a:rPr lang="en-US" dirty="0">
                <a:latin typeface="+mn-lt"/>
              </a:rPr>
              <a:t>CL</a:t>
            </a:r>
          </a:p>
        </p:txBody>
      </p:sp>
      <p:sp>
        <p:nvSpPr>
          <p:cNvPr id="37901" name="Oval 13"/>
          <p:cNvSpPr>
            <a:spLocks noChangeArrowheads="1"/>
          </p:cNvSpPr>
          <p:nvPr/>
        </p:nvSpPr>
        <p:spPr bwMode="auto">
          <a:xfrm>
            <a:off x="3299178" y="3429000"/>
            <a:ext cx="609600" cy="609600"/>
          </a:xfrm>
          <a:prstGeom prst="ellipse">
            <a:avLst/>
          </a:prstGeom>
          <a:solidFill>
            <a:srgbClr val="FFCC99"/>
          </a:solidFill>
          <a:ln w="12700">
            <a:solidFill>
              <a:schemeClr val="tx1"/>
            </a:solidFill>
            <a:round/>
            <a:headEnd/>
            <a:tailEnd/>
          </a:ln>
        </p:spPr>
        <p:txBody>
          <a:bodyPr wrap="none" anchor="ctr"/>
          <a:lstStyle/>
          <a:p>
            <a:pPr algn="ctr">
              <a:defRPr/>
            </a:pPr>
            <a:r>
              <a:rPr lang="en-US" dirty="0">
                <a:latin typeface="+mn-lt"/>
              </a:rPr>
              <a:t>V</a:t>
            </a:r>
          </a:p>
        </p:txBody>
      </p:sp>
      <p:sp>
        <p:nvSpPr>
          <p:cNvPr id="37902" name="Oval 14"/>
          <p:cNvSpPr>
            <a:spLocks noChangeArrowheads="1"/>
          </p:cNvSpPr>
          <p:nvPr/>
        </p:nvSpPr>
        <p:spPr bwMode="auto">
          <a:xfrm>
            <a:off x="4746978" y="3429000"/>
            <a:ext cx="838200" cy="609600"/>
          </a:xfrm>
          <a:prstGeom prst="ellipse">
            <a:avLst/>
          </a:prstGeom>
          <a:solidFill>
            <a:srgbClr val="CCFFCC"/>
          </a:solidFill>
          <a:ln w="12700">
            <a:solidFill>
              <a:schemeClr val="tx1"/>
            </a:solidFill>
            <a:round/>
            <a:headEnd/>
            <a:tailEnd/>
          </a:ln>
        </p:spPr>
        <p:txBody>
          <a:bodyPr wrap="none" anchor="ctr"/>
          <a:lstStyle/>
          <a:p>
            <a:pPr algn="ctr">
              <a:defRPr/>
            </a:pPr>
            <a:r>
              <a:rPr lang="en-US" dirty="0" err="1">
                <a:latin typeface="+mn-lt"/>
              </a:rPr>
              <a:t>Emax</a:t>
            </a:r>
            <a:endParaRPr lang="en-US" dirty="0">
              <a:latin typeface="+mn-lt"/>
            </a:endParaRPr>
          </a:p>
        </p:txBody>
      </p:sp>
      <p:sp>
        <p:nvSpPr>
          <p:cNvPr id="37903" name="Oval 15"/>
          <p:cNvSpPr>
            <a:spLocks noChangeArrowheads="1"/>
          </p:cNvSpPr>
          <p:nvPr/>
        </p:nvSpPr>
        <p:spPr bwMode="auto">
          <a:xfrm>
            <a:off x="6118578" y="3429000"/>
            <a:ext cx="914400" cy="609600"/>
          </a:xfrm>
          <a:prstGeom prst="ellipse">
            <a:avLst/>
          </a:prstGeom>
          <a:solidFill>
            <a:srgbClr val="CCFFCC"/>
          </a:solidFill>
          <a:ln w="12700">
            <a:solidFill>
              <a:schemeClr val="tx1"/>
            </a:solidFill>
            <a:round/>
            <a:headEnd/>
            <a:tailEnd/>
          </a:ln>
        </p:spPr>
        <p:txBody>
          <a:bodyPr wrap="none" anchor="ctr"/>
          <a:lstStyle/>
          <a:p>
            <a:pPr algn="ctr">
              <a:defRPr/>
            </a:pPr>
            <a:r>
              <a:rPr lang="en-US" dirty="0">
                <a:latin typeface="+mn-lt"/>
              </a:rPr>
              <a:t>C50</a:t>
            </a:r>
          </a:p>
        </p:txBody>
      </p:sp>
      <p:grpSp>
        <p:nvGrpSpPr>
          <p:cNvPr id="5" name="Group 4">
            <a:extLst>
              <a:ext uri="{FF2B5EF4-FFF2-40B4-BE49-F238E27FC236}">
                <a16:creationId xmlns:a16="http://schemas.microsoft.com/office/drawing/2014/main" id="{1C82F608-59F5-4F87-B148-1C33DF32370C}"/>
              </a:ext>
            </a:extLst>
          </p:cNvPr>
          <p:cNvGrpSpPr/>
          <p:nvPr/>
        </p:nvGrpSpPr>
        <p:grpSpPr>
          <a:xfrm>
            <a:off x="1181559" y="4907783"/>
            <a:ext cx="3667760" cy="1144561"/>
            <a:chOff x="1181559" y="4907783"/>
            <a:chExt cx="3667760" cy="1144561"/>
          </a:xfrm>
        </p:grpSpPr>
        <p:sp>
          <p:nvSpPr>
            <p:cNvPr id="2" name="TextBox 1">
              <a:extLst>
                <a:ext uri="{FF2B5EF4-FFF2-40B4-BE49-F238E27FC236}">
                  <a16:creationId xmlns:a16="http://schemas.microsoft.com/office/drawing/2014/main" id="{5DE9B286-1241-4338-9EB1-83B760E89E11}"/>
                </a:ext>
              </a:extLst>
            </p:cNvPr>
            <p:cNvSpPr txBox="1"/>
            <p:nvPr/>
          </p:nvSpPr>
          <p:spPr>
            <a:xfrm>
              <a:off x="1181559" y="5683012"/>
              <a:ext cx="3667760" cy="369332"/>
            </a:xfrm>
            <a:prstGeom prst="rect">
              <a:avLst/>
            </a:prstGeom>
            <a:noFill/>
          </p:spPr>
          <p:txBody>
            <a:bodyPr wrap="square" rtlCol="0">
              <a:spAutoFit/>
            </a:bodyPr>
            <a:lstStyle/>
            <a:p>
              <a:r>
                <a:rPr lang="en-US" b="1" dirty="0">
                  <a:solidFill>
                    <a:srgbClr val="FF0000"/>
                  </a:solidFill>
                </a:rPr>
                <a:t>Concentration Guided Dosing</a:t>
              </a:r>
              <a:endParaRPr lang="en-NZ" b="1" dirty="0">
                <a:solidFill>
                  <a:srgbClr val="FF0000"/>
                </a:solidFill>
              </a:endParaRPr>
            </a:p>
          </p:txBody>
        </p:sp>
        <p:cxnSp>
          <p:nvCxnSpPr>
            <p:cNvPr id="4" name="Straight Arrow Connector 3">
              <a:extLst>
                <a:ext uri="{FF2B5EF4-FFF2-40B4-BE49-F238E27FC236}">
                  <a16:creationId xmlns:a16="http://schemas.microsoft.com/office/drawing/2014/main" id="{B907F59B-1157-4F3C-85F6-02C9A95F4B47}"/>
                </a:ext>
              </a:extLst>
            </p:cNvPr>
            <p:cNvCxnSpPr/>
            <p:nvPr/>
          </p:nvCxnSpPr>
          <p:spPr>
            <a:xfrm flipH="1">
              <a:off x="2232378" y="4907783"/>
              <a:ext cx="937542" cy="0"/>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additive="base">
                                        <p:cTn id="7" dur="500" fill="hold"/>
                                        <p:tgtEl>
                                          <p:spTgt spid="37893"/>
                                        </p:tgtEl>
                                        <p:attrNameLst>
                                          <p:attrName>ppt_x</p:attrName>
                                        </p:attrNameLst>
                                      </p:cBhvr>
                                      <p:tavLst>
                                        <p:tav tm="0">
                                          <p:val>
                                            <p:strVal val="#ppt_x"/>
                                          </p:val>
                                        </p:tav>
                                        <p:tav tm="100000">
                                          <p:val>
                                            <p:strVal val="#ppt_x"/>
                                          </p:val>
                                        </p:tav>
                                      </p:tavLst>
                                    </p:anim>
                                    <p:anim calcmode="lin" valueType="num">
                                      <p:cBhvr additive="base">
                                        <p:cTn id="8"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5"/>
                                        </p:tgtEl>
                                        <p:attrNameLst>
                                          <p:attrName>style.visibility</p:attrName>
                                        </p:attrNameLst>
                                      </p:cBhvr>
                                      <p:to>
                                        <p:strVal val="visible"/>
                                      </p:to>
                                    </p:set>
                                    <p:anim calcmode="lin" valueType="num">
                                      <p:cBhvr additive="base">
                                        <p:cTn id="13" dur="500" fill="hold"/>
                                        <p:tgtEl>
                                          <p:spTgt spid="37895"/>
                                        </p:tgtEl>
                                        <p:attrNameLst>
                                          <p:attrName>ppt_x</p:attrName>
                                        </p:attrNameLst>
                                      </p:cBhvr>
                                      <p:tavLst>
                                        <p:tav tm="0">
                                          <p:val>
                                            <p:strVal val="0-#ppt_w/2"/>
                                          </p:val>
                                        </p:tav>
                                        <p:tav tm="100000">
                                          <p:val>
                                            <p:strVal val="#ppt_x"/>
                                          </p:val>
                                        </p:tav>
                                      </p:tavLst>
                                    </p:anim>
                                    <p:anim calcmode="lin" valueType="num">
                                      <p:cBhvr additive="base">
                                        <p:cTn id="14" dur="500" fill="hold"/>
                                        <p:tgtEl>
                                          <p:spTgt spid="3789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7896"/>
                                        </p:tgtEl>
                                        <p:attrNameLst>
                                          <p:attrName>style.visibility</p:attrName>
                                        </p:attrNameLst>
                                      </p:cBhvr>
                                      <p:to>
                                        <p:strVal val="visible"/>
                                      </p:to>
                                    </p:set>
                                    <p:anim calcmode="lin" valueType="num">
                                      <p:cBhvr additive="base">
                                        <p:cTn id="19" dur="500" fill="hold"/>
                                        <p:tgtEl>
                                          <p:spTgt spid="37896"/>
                                        </p:tgtEl>
                                        <p:attrNameLst>
                                          <p:attrName>ppt_x</p:attrName>
                                        </p:attrNameLst>
                                      </p:cBhvr>
                                      <p:tavLst>
                                        <p:tav tm="0">
                                          <p:val>
                                            <p:strVal val="1+#ppt_w/2"/>
                                          </p:val>
                                        </p:tav>
                                        <p:tav tm="100000">
                                          <p:val>
                                            <p:strVal val="#ppt_x"/>
                                          </p:val>
                                        </p:tav>
                                      </p:tavLst>
                                    </p:anim>
                                    <p:anim calcmode="lin" valueType="num">
                                      <p:cBhvr additive="base">
                                        <p:cTn id="20" dur="500" fill="hold"/>
                                        <p:tgtEl>
                                          <p:spTgt spid="3789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900"/>
                                        </p:tgtEl>
                                        <p:attrNameLst>
                                          <p:attrName>style.visibility</p:attrName>
                                        </p:attrNameLst>
                                      </p:cBhvr>
                                      <p:to>
                                        <p:strVal val="visible"/>
                                      </p:to>
                                    </p:set>
                                    <p:anim calcmode="lin" valueType="num">
                                      <p:cBhvr additive="base">
                                        <p:cTn id="25" dur="500" fill="hold"/>
                                        <p:tgtEl>
                                          <p:spTgt spid="37900"/>
                                        </p:tgtEl>
                                        <p:attrNameLst>
                                          <p:attrName>ppt_x</p:attrName>
                                        </p:attrNameLst>
                                      </p:cBhvr>
                                      <p:tavLst>
                                        <p:tav tm="0">
                                          <p:val>
                                            <p:strVal val="0-#ppt_w/2"/>
                                          </p:val>
                                        </p:tav>
                                        <p:tav tm="100000">
                                          <p:val>
                                            <p:strVal val="#ppt_x"/>
                                          </p:val>
                                        </p:tav>
                                      </p:tavLst>
                                    </p:anim>
                                    <p:anim calcmode="lin" valueType="num">
                                      <p:cBhvr additive="base">
                                        <p:cTn id="26" dur="500" fill="hold"/>
                                        <p:tgtEl>
                                          <p:spTgt spid="3790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901"/>
                                        </p:tgtEl>
                                        <p:attrNameLst>
                                          <p:attrName>style.visibility</p:attrName>
                                        </p:attrNameLst>
                                      </p:cBhvr>
                                      <p:to>
                                        <p:strVal val="visible"/>
                                      </p:to>
                                    </p:set>
                                    <p:anim calcmode="lin" valueType="num">
                                      <p:cBhvr additive="base">
                                        <p:cTn id="31" dur="500" fill="hold"/>
                                        <p:tgtEl>
                                          <p:spTgt spid="37901"/>
                                        </p:tgtEl>
                                        <p:attrNameLst>
                                          <p:attrName>ppt_x</p:attrName>
                                        </p:attrNameLst>
                                      </p:cBhvr>
                                      <p:tavLst>
                                        <p:tav tm="0">
                                          <p:val>
                                            <p:strVal val="0-#ppt_w/2"/>
                                          </p:val>
                                        </p:tav>
                                        <p:tav tm="100000">
                                          <p:val>
                                            <p:strVal val="#ppt_x"/>
                                          </p:val>
                                        </p:tav>
                                      </p:tavLst>
                                    </p:anim>
                                    <p:anim calcmode="lin" valueType="num">
                                      <p:cBhvr additive="base">
                                        <p:cTn id="32" dur="500" fill="hold"/>
                                        <p:tgtEl>
                                          <p:spTgt spid="3790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7902"/>
                                        </p:tgtEl>
                                        <p:attrNameLst>
                                          <p:attrName>style.visibility</p:attrName>
                                        </p:attrNameLst>
                                      </p:cBhvr>
                                      <p:to>
                                        <p:strVal val="visible"/>
                                      </p:to>
                                    </p:set>
                                    <p:anim calcmode="lin" valueType="num">
                                      <p:cBhvr additive="base">
                                        <p:cTn id="37" dur="500" fill="hold"/>
                                        <p:tgtEl>
                                          <p:spTgt spid="37902"/>
                                        </p:tgtEl>
                                        <p:attrNameLst>
                                          <p:attrName>ppt_x</p:attrName>
                                        </p:attrNameLst>
                                      </p:cBhvr>
                                      <p:tavLst>
                                        <p:tav tm="0">
                                          <p:val>
                                            <p:strVal val="1+#ppt_w/2"/>
                                          </p:val>
                                        </p:tav>
                                        <p:tav tm="100000">
                                          <p:val>
                                            <p:strVal val="#ppt_x"/>
                                          </p:val>
                                        </p:tav>
                                      </p:tavLst>
                                    </p:anim>
                                    <p:anim calcmode="lin" valueType="num">
                                      <p:cBhvr additive="base">
                                        <p:cTn id="38" dur="500" fill="hold"/>
                                        <p:tgtEl>
                                          <p:spTgt spid="3790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7903"/>
                                        </p:tgtEl>
                                        <p:attrNameLst>
                                          <p:attrName>style.visibility</p:attrName>
                                        </p:attrNameLst>
                                      </p:cBhvr>
                                      <p:to>
                                        <p:strVal val="visible"/>
                                      </p:to>
                                    </p:set>
                                    <p:anim calcmode="lin" valueType="num">
                                      <p:cBhvr additive="base">
                                        <p:cTn id="43" dur="500" fill="hold"/>
                                        <p:tgtEl>
                                          <p:spTgt spid="37903"/>
                                        </p:tgtEl>
                                        <p:attrNameLst>
                                          <p:attrName>ppt_x</p:attrName>
                                        </p:attrNameLst>
                                      </p:cBhvr>
                                      <p:tavLst>
                                        <p:tav tm="0">
                                          <p:val>
                                            <p:strVal val="1+#ppt_w/2"/>
                                          </p:val>
                                        </p:tav>
                                        <p:tav tm="100000">
                                          <p:val>
                                            <p:strVal val="#ppt_x"/>
                                          </p:val>
                                        </p:tav>
                                      </p:tavLst>
                                    </p:anim>
                                    <p:anim calcmode="lin" valueType="num">
                                      <p:cBhvr additive="base">
                                        <p:cTn id="44" dur="500" fill="hold"/>
                                        <p:tgtEl>
                                          <p:spTgt spid="3790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P spid="37895" grpId="0" animBg="1"/>
      <p:bldP spid="37896" grpId="0" animBg="1"/>
      <p:bldP spid="37900" grpId="0" animBg="1"/>
      <p:bldP spid="37901" grpId="0" animBg="1"/>
      <p:bldP spid="37902" grpId="0" animBg="1"/>
      <p:bldP spid="379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a:lstStyle/>
          <a:p>
            <a:r>
              <a:rPr lang="en-US" dirty="0"/>
              <a:t>Clearance &amp; Volume</a:t>
            </a:r>
          </a:p>
        </p:txBody>
      </p:sp>
      <p:pic>
        <p:nvPicPr>
          <p:cNvPr id="12291" name="Picture 3"/>
          <p:cNvPicPr>
            <a:picLocks noChangeArrowheads="1"/>
          </p:cNvPicPr>
          <p:nvPr/>
        </p:nvPicPr>
        <p:blipFill>
          <a:blip r:embed="rId3" cstate="print"/>
          <a:srcRect t="16985"/>
          <a:stretch>
            <a:fillRect/>
          </a:stretch>
        </p:blipFill>
        <p:spPr bwMode="auto">
          <a:xfrm>
            <a:off x="1246188" y="1992313"/>
            <a:ext cx="6651625" cy="4484687"/>
          </a:xfrm>
          <a:prstGeom prst="rect">
            <a:avLst/>
          </a:prstGeom>
          <a:noFill/>
          <a:ln w="12700">
            <a:noFill/>
            <a:miter lim="800000"/>
            <a:headEnd/>
            <a:tailEnd/>
          </a:ln>
        </p:spPr>
      </p:pic>
      <mc:AlternateContent xmlns:mc="http://schemas.openxmlformats.org/markup-compatibility/2006" xmlns:a14="http://schemas.microsoft.com/office/drawing/2010/main">
        <mc:Choice Requires="a14">
          <p:sp>
            <p:nvSpPr>
              <p:cNvPr id="5" name="Object 10">
                <a:extLst>
                  <a:ext uri="{FF2B5EF4-FFF2-40B4-BE49-F238E27FC236}">
                    <a16:creationId xmlns:a16="http://schemas.microsoft.com/office/drawing/2014/main" id="{53EC07A3-A43C-432D-82A2-EA80ECE921DA}"/>
                  </a:ext>
                </a:extLst>
              </p:cNvPr>
              <p:cNvSpPr txBox="1"/>
              <p:nvPr/>
            </p:nvSpPr>
            <p:spPr bwMode="auto">
              <a:xfrm>
                <a:off x="6235224" y="2103121"/>
                <a:ext cx="2272030" cy="1006475"/>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n-NZ" sz="2800" i="1">
                          <a:solidFill>
                            <a:srgbClr val="000000"/>
                          </a:solidFill>
                          <a:latin typeface="Cambria Math" panose="02040503050406030204" pitchFamily="18" charset="0"/>
                        </a:rPr>
                        <m:t>𝑉</m:t>
                      </m:r>
                      <m:r>
                        <a:rPr lang="en-NZ" sz="2800" i="1">
                          <a:solidFill>
                            <a:srgbClr val="000000"/>
                          </a:solidFill>
                          <a:latin typeface="Cambria Math" panose="02040503050406030204" pitchFamily="18" charset="0"/>
                        </a:rPr>
                        <m:t>=</m:t>
                      </m:r>
                      <m:f>
                        <m:fPr>
                          <m:ctrlPr>
                            <a:rPr lang="en-NZ" sz="2800" i="1">
                              <a:solidFill>
                                <a:srgbClr val="000000"/>
                              </a:solidFill>
                              <a:latin typeface="Cambria Math" panose="02040503050406030204" pitchFamily="18" charset="0"/>
                            </a:rPr>
                          </m:ctrlPr>
                        </m:fPr>
                        <m:num>
                          <m:r>
                            <a:rPr lang="en-NZ" sz="2800" i="1">
                              <a:solidFill>
                                <a:srgbClr val="000000"/>
                              </a:solidFill>
                              <a:latin typeface="Cambria Math" panose="02040503050406030204" pitchFamily="18" charset="0"/>
                            </a:rPr>
                            <m:t>𝐴𝑚𝑜𝑢𝑛𝑡</m:t>
                          </m:r>
                        </m:num>
                        <m:den>
                          <m:r>
                            <a:rPr lang="en-NZ" sz="2800" i="1">
                              <a:solidFill>
                                <a:srgbClr val="000000"/>
                              </a:solidFill>
                              <a:latin typeface="Cambria Math" panose="02040503050406030204" pitchFamily="18" charset="0"/>
                            </a:rPr>
                            <m:t>𝐶𝑜𝑛𝑐</m:t>
                          </m:r>
                        </m:den>
                      </m:f>
                    </m:oMath>
                  </m:oMathPara>
                </a14:m>
                <a:endParaRPr lang="en-NZ" sz="2800" dirty="0"/>
              </a:p>
            </p:txBody>
          </p:sp>
        </mc:Choice>
        <mc:Fallback xmlns="">
          <p:sp>
            <p:nvSpPr>
              <p:cNvPr id="5" name="Object 10">
                <a:extLst>
                  <a:ext uri="{FF2B5EF4-FFF2-40B4-BE49-F238E27FC236}">
                    <a16:creationId xmlns:a16="http://schemas.microsoft.com/office/drawing/2014/main" id="{53EC07A3-A43C-432D-82A2-EA80ECE921DA}"/>
                  </a:ext>
                </a:extLst>
              </p:cNvPr>
              <p:cNvSpPr txBox="1">
                <a:spLocks noRot="1" noChangeAspect="1" noMove="1" noResize="1" noEditPoints="1" noAdjustHandles="1" noChangeArrowheads="1" noChangeShapeType="1" noTextEdit="1"/>
              </p:cNvSpPr>
              <p:nvPr/>
            </p:nvSpPr>
            <p:spPr bwMode="auto">
              <a:xfrm>
                <a:off x="6235224" y="2103121"/>
                <a:ext cx="2272030" cy="1006475"/>
              </a:xfrm>
              <a:prstGeom prst="rect">
                <a:avLst/>
              </a:prstGeom>
              <a:blipFill>
                <a:blip r:embed="rId4"/>
                <a:stretch>
                  <a:fillRect/>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6" name="Object 10">
                <a:extLst>
                  <a:ext uri="{FF2B5EF4-FFF2-40B4-BE49-F238E27FC236}">
                    <a16:creationId xmlns:a16="http://schemas.microsoft.com/office/drawing/2014/main" id="{22A8358F-EC7E-4417-8BAF-2B92D2016363}"/>
                  </a:ext>
                </a:extLst>
              </p:cNvPr>
              <p:cNvSpPr txBox="1"/>
              <p:nvPr/>
            </p:nvSpPr>
            <p:spPr bwMode="auto">
              <a:xfrm>
                <a:off x="3164999" y="2153921"/>
                <a:ext cx="2814002" cy="1142999"/>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n-US" sz="2800" b="0" i="1" smtClean="0">
                          <a:solidFill>
                            <a:srgbClr val="000000"/>
                          </a:solidFill>
                          <a:latin typeface="Cambria Math" panose="02040503050406030204" pitchFamily="18" charset="0"/>
                        </a:rPr>
                        <m:t>𝐶𝐿</m:t>
                      </m:r>
                      <m:r>
                        <a:rPr lang="en-NZ" sz="2800" i="1">
                          <a:solidFill>
                            <a:srgbClr val="000000"/>
                          </a:solidFill>
                          <a:latin typeface="Cambria Math" panose="02040503050406030204" pitchFamily="18" charset="0"/>
                        </a:rPr>
                        <m:t>=</m:t>
                      </m:r>
                      <m:f>
                        <m:fPr>
                          <m:ctrlPr>
                            <a:rPr lang="en-NZ" sz="2800" i="1">
                              <a:solidFill>
                                <a:srgbClr val="000000"/>
                              </a:solidFill>
                              <a:latin typeface="Cambria Math" panose="02040503050406030204" pitchFamily="18" charset="0"/>
                            </a:rPr>
                          </m:ctrlPr>
                        </m:fPr>
                        <m:num>
                          <m:r>
                            <a:rPr lang="en-US" sz="2800" b="0" i="1" smtClean="0">
                              <a:solidFill>
                                <a:srgbClr val="000000"/>
                              </a:solidFill>
                              <a:latin typeface="Cambria Math" panose="02040503050406030204" pitchFamily="18" charset="0"/>
                            </a:rPr>
                            <m:t>𝑅𝑎𝑡𝑒</m:t>
                          </m:r>
                          <m:r>
                            <a:rPr lang="en-US" sz="2800" b="0" i="1" smtClean="0">
                              <a:solidFill>
                                <a:srgbClr val="000000"/>
                              </a:solidFill>
                              <a:latin typeface="Cambria Math" panose="02040503050406030204" pitchFamily="18" charset="0"/>
                            </a:rPr>
                            <m:t> </m:t>
                          </m:r>
                          <m:r>
                            <a:rPr lang="en-US" sz="2800" b="0" i="1" smtClean="0">
                              <a:solidFill>
                                <a:srgbClr val="000000"/>
                              </a:solidFill>
                              <a:latin typeface="Cambria Math" panose="02040503050406030204" pitchFamily="18" charset="0"/>
                            </a:rPr>
                            <m:t>𝑂𝑢𝑡</m:t>
                          </m:r>
                        </m:num>
                        <m:den>
                          <m:r>
                            <a:rPr lang="en-NZ" sz="2800" i="1">
                              <a:solidFill>
                                <a:srgbClr val="000000"/>
                              </a:solidFill>
                              <a:latin typeface="Cambria Math" panose="02040503050406030204" pitchFamily="18" charset="0"/>
                            </a:rPr>
                            <m:t>𝐶𝑜𝑛𝑐</m:t>
                          </m:r>
                        </m:den>
                      </m:f>
                    </m:oMath>
                  </m:oMathPara>
                </a14:m>
                <a:endParaRPr lang="en-NZ" sz="2800" dirty="0"/>
              </a:p>
            </p:txBody>
          </p:sp>
        </mc:Choice>
        <mc:Fallback xmlns="">
          <p:sp>
            <p:nvSpPr>
              <p:cNvPr id="6" name="Object 10">
                <a:extLst>
                  <a:ext uri="{FF2B5EF4-FFF2-40B4-BE49-F238E27FC236}">
                    <a16:creationId xmlns:a16="http://schemas.microsoft.com/office/drawing/2014/main" id="{22A8358F-EC7E-4417-8BAF-2B92D2016363}"/>
                  </a:ext>
                </a:extLst>
              </p:cNvPr>
              <p:cNvSpPr txBox="1">
                <a:spLocks noRot="1" noChangeAspect="1" noMove="1" noResize="1" noEditPoints="1" noAdjustHandles="1" noChangeArrowheads="1" noChangeShapeType="1" noTextEdit="1"/>
              </p:cNvSpPr>
              <p:nvPr/>
            </p:nvSpPr>
            <p:spPr bwMode="auto">
              <a:xfrm>
                <a:off x="3164999" y="2153921"/>
                <a:ext cx="2814002" cy="1142999"/>
              </a:xfrm>
              <a:prstGeom prst="rect">
                <a:avLst/>
              </a:prstGeom>
              <a:blipFill>
                <a:blip r:embed="rId5"/>
                <a:stretch>
                  <a:fillRect/>
                </a:stretch>
              </a:blipFill>
            </p:spPr>
            <p:txBody>
              <a:bodyPr/>
              <a:lstStyle/>
              <a:p>
                <a:r>
                  <a:rPr lang="en-NZ">
                    <a:noFill/>
                  </a:rPr>
                  <a:t> </a:t>
                </a:r>
              </a:p>
            </p:txBody>
          </p:sp>
        </mc:Fallback>
      </mc:AlternateContent>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1219200" y="1670539"/>
            <a:ext cx="6324600" cy="3990243"/>
            <a:chOff x="768" y="1200"/>
            <a:chExt cx="3744" cy="2483"/>
          </a:xfrm>
        </p:grpSpPr>
        <p:pic>
          <p:nvPicPr>
            <p:cNvPr id="14346" name="Picture 3"/>
            <p:cNvPicPr>
              <a:picLocks noChangeAspect="1" noChangeArrowheads="1"/>
            </p:cNvPicPr>
            <p:nvPr/>
          </p:nvPicPr>
          <p:blipFill>
            <a:blip r:embed="rId3" cstate="print"/>
            <a:srcRect/>
            <a:stretch>
              <a:fillRect/>
            </a:stretch>
          </p:blipFill>
          <p:spPr bwMode="auto">
            <a:xfrm>
              <a:off x="768" y="1200"/>
              <a:ext cx="3744" cy="2483"/>
            </a:xfrm>
            <a:prstGeom prst="rect">
              <a:avLst/>
            </a:prstGeom>
            <a:noFill/>
            <a:ln w="9525">
              <a:noFill/>
              <a:miter lim="800000"/>
              <a:headEnd/>
              <a:tailEnd/>
            </a:ln>
          </p:spPr>
        </p:pic>
        <p:sp>
          <p:nvSpPr>
            <p:cNvPr id="14347" name="Line 4"/>
            <p:cNvSpPr>
              <a:spLocks noChangeShapeType="1"/>
            </p:cNvSpPr>
            <p:nvPr/>
          </p:nvSpPr>
          <p:spPr bwMode="auto">
            <a:xfrm flipH="1">
              <a:off x="1632" y="2160"/>
              <a:ext cx="2" cy="816"/>
            </a:xfrm>
            <a:prstGeom prst="line">
              <a:avLst/>
            </a:prstGeom>
            <a:noFill/>
            <a:ln w="25400">
              <a:solidFill>
                <a:schemeClr val="tx1"/>
              </a:solidFill>
              <a:round/>
              <a:headEnd/>
              <a:tailEnd/>
            </a:ln>
          </p:spPr>
          <p:txBody>
            <a:bodyPr wrap="none" anchor="ctr"/>
            <a:lstStyle/>
            <a:p>
              <a:endParaRPr lang="en-US" sz="1662"/>
            </a:p>
          </p:txBody>
        </p:sp>
        <p:sp>
          <p:nvSpPr>
            <p:cNvPr id="14348" name="Line 5"/>
            <p:cNvSpPr>
              <a:spLocks noChangeShapeType="1"/>
            </p:cNvSpPr>
            <p:nvPr/>
          </p:nvSpPr>
          <p:spPr bwMode="auto">
            <a:xfrm>
              <a:off x="1344" y="2160"/>
              <a:ext cx="288" cy="0"/>
            </a:xfrm>
            <a:prstGeom prst="line">
              <a:avLst/>
            </a:prstGeom>
            <a:noFill/>
            <a:ln w="25400">
              <a:solidFill>
                <a:schemeClr val="tx1"/>
              </a:solidFill>
              <a:round/>
              <a:headEnd/>
              <a:tailEnd/>
            </a:ln>
          </p:spPr>
          <p:txBody>
            <a:bodyPr wrap="none" anchor="ctr"/>
            <a:lstStyle/>
            <a:p>
              <a:endParaRPr lang="en-US" sz="1662"/>
            </a:p>
          </p:txBody>
        </p:sp>
      </p:grpSp>
      <p:sp>
        <p:nvSpPr>
          <p:cNvPr id="14339" name="Rectangle 6"/>
          <p:cNvSpPr>
            <a:spLocks noGrp="1" noChangeArrowheads="1"/>
          </p:cNvSpPr>
          <p:nvPr>
            <p:ph type="title"/>
          </p:nvPr>
        </p:nvSpPr>
        <p:spPr>
          <a:xfrm>
            <a:off x="685800" y="685800"/>
            <a:ext cx="7772400" cy="773723"/>
          </a:xfrm>
          <a:noFill/>
        </p:spPr>
        <p:txBody>
          <a:bodyPr/>
          <a:lstStyle/>
          <a:p>
            <a:r>
              <a:rPr lang="en-US" dirty="0"/>
              <a:t>Emax &amp; C50</a:t>
            </a:r>
          </a:p>
        </p:txBody>
      </p:sp>
      <p:grpSp>
        <p:nvGrpSpPr>
          <p:cNvPr id="14340" name="Group 7"/>
          <p:cNvGrpSpPr>
            <a:grpSpLocks/>
          </p:cNvGrpSpPr>
          <p:nvPr/>
        </p:nvGrpSpPr>
        <p:grpSpPr bwMode="auto">
          <a:xfrm>
            <a:off x="0" y="1740877"/>
            <a:ext cx="1474177" cy="338504"/>
            <a:chOff x="45" y="1149"/>
            <a:chExt cx="1007" cy="231"/>
          </a:xfrm>
        </p:grpSpPr>
        <p:sp>
          <p:nvSpPr>
            <p:cNvPr id="14344" name="AutoShape 8"/>
            <p:cNvSpPr>
              <a:spLocks noChangeArrowheads="1"/>
            </p:cNvSpPr>
            <p:nvPr/>
          </p:nvSpPr>
          <p:spPr bwMode="auto">
            <a:xfrm>
              <a:off x="676" y="1204"/>
              <a:ext cx="376" cy="136"/>
            </a:xfrm>
            <a:prstGeom prst="rightArrow">
              <a:avLst>
                <a:gd name="adj1" fmla="val 50000"/>
                <a:gd name="adj2" fmla="val 138248"/>
              </a:avLst>
            </a:prstGeom>
            <a:solidFill>
              <a:schemeClr val="accent1"/>
            </a:solidFill>
            <a:ln w="12700">
              <a:solidFill>
                <a:schemeClr val="tx1"/>
              </a:solidFill>
              <a:miter lim="800000"/>
              <a:headEnd/>
              <a:tailEnd/>
            </a:ln>
          </p:spPr>
          <p:txBody>
            <a:bodyPr wrap="none" anchor="ctr"/>
            <a:lstStyle/>
            <a:p>
              <a:endParaRPr lang="en-US" sz="1662"/>
            </a:p>
          </p:txBody>
        </p:sp>
        <p:sp>
          <p:nvSpPr>
            <p:cNvPr id="14345" name="Rectangle 9"/>
            <p:cNvSpPr>
              <a:spLocks noChangeArrowheads="1"/>
            </p:cNvSpPr>
            <p:nvPr/>
          </p:nvSpPr>
          <p:spPr bwMode="auto">
            <a:xfrm>
              <a:off x="45" y="1149"/>
              <a:ext cx="677" cy="231"/>
            </a:xfrm>
            <a:prstGeom prst="rect">
              <a:avLst/>
            </a:prstGeom>
            <a:noFill/>
            <a:ln w="12700">
              <a:noFill/>
              <a:miter lim="800000"/>
              <a:headEnd/>
              <a:tailEnd/>
            </a:ln>
          </p:spPr>
          <p:txBody>
            <a:bodyPr lIns="83527" tIns="41031" rIns="83527" bIns="41031">
              <a:spAutoFit/>
            </a:bodyPr>
            <a:lstStyle/>
            <a:p>
              <a:pPr>
                <a:spcBef>
                  <a:spcPct val="50000"/>
                </a:spcBef>
              </a:pPr>
              <a:r>
                <a:rPr lang="en-US" sz="1662"/>
                <a:t>Emax</a:t>
              </a:r>
            </a:p>
          </p:txBody>
        </p:sp>
      </p:grpSp>
      <p:grpSp>
        <p:nvGrpSpPr>
          <p:cNvPr id="14341" name="Group 10"/>
          <p:cNvGrpSpPr>
            <a:grpSpLocks/>
          </p:cNvGrpSpPr>
          <p:nvPr/>
        </p:nvGrpSpPr>
        <p:grpSpPr bwMode="auto">
          <a:xfrm>
            <a:off x="2286000" y="5117126"/>
            <a:ext cx="852854" cy="820616"/>
            <a:chOff x="1392" y="3409"/>
            <a:chExt cx="537" cy="560"/>
          </a:xfrm>
        </p:grpSpPr>
        <p:sp>
          <p:nvSpPr>
            <p:cNvPr id="14342" name="AutoShape 11"/>
            <p:cNvSpPr>
              <a:spLocks noChangeArrowheads="1"/>
            </p:cNvSpPr>
            <p:nvPr/>
          </p:nvSpPr>
          <p:spPr bwMode="auto">
            <a:xfrm rot="-5400000">
              <a:off x="1499" y="3486"/>
              <a:ext cx="280" cy="125"/>
            </a:xfrm>
            <a:prstGeom prst="rightArrow">
              <a:avLst>
                <a:gd name="adj1" fmla="val 50000"/>
                <a:gd name="adj2" fmla="val 112010"/>
              </a:avLst>
            </a:prstGeom>
            <a:solidFill>
              <a:schemeClr val="accent1"/>
            </a:solidFill>
            <a:ln w="12700">
              <a:solidFill>
                <a:schemeClr val="tx1"/>
              </a:solidFill>
              <a:miter lim="800000"/>
              <a:headEnd/>
              <a:tailEnd/>
            </a:ln>
          </p:spPr>
          <p:txBody>
            <a:bodyPr wrap="none" anchor="ctr"/>
            <a:lstStyle/>
            <a:p>
              <a:endParaRPr lang="en-US" sz="1662"/>
            </a:p>
          </p:txBody>
        </p:sp>
        <p:sp>
          <p:nvSpPr>
            <p:cNvPr id="14343" name="Rectangle 12"/>
            <p:cNvSpPr>
              <a:spLocks noChangeArrowheads="1"/>
            </p:cNvSpPr>
            <p:nvPr/>
          </p:nvSpPr>
          <p:spPr bwMode="auto">
            <a:xfrm>
              <a:off x="1392" y="3738"/>
              <a:ext cx="537" cy="231"/>
            </a:xfrm>
            <a:prstGeom prst="rect">
              <a:avLst/>
            </a:prstGeom>
            <a:noFill/>
            <a:ln w="12700">
              <a:noFill/>
              <a:miter lim="800000"/>
              <a:headEnd/>
              <a:tailEnd/>
            </a:ln>
          </p:spPr>
          <p:txBody>
            <a:bodyPr lIns="83527" tIns="41031" rIns="83527" bIns="41031">
              <a:spAutoFit/>
            </a:bodyPr>
            <a:lstStyle/>
            <a:p>
              <a:pPr>
                <a:spcBef>
                  <a:spcPct val="50000"/>
                </a:spcBef>
              </a:pPr>
              <a:r>
                <a:rPr lang="en-US" sz="1662"/>
                <a:t>  C</a:t>
              </a:r>
              <a:r>
                <a:rPr lang="en-US" sz="1662" baseline="-25000"/>
                <a:t>50</a:t>
              </a:r>
            </a:p>
          </p:txBody>
        </p:sp>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a:xfrm>
            <a:off x="685800" y="381000"/>
            <a:ext cx="7772400" cy="1447800"/>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r>
              <a:rPr lang="en-US" dirty="0"/>
              <a:t> Target Concentration in Clinical Use of Medicines </a:t>
            </a:r>
            <a:br>
              <a:rPr lang="en-US" dirty="0"/>
            </a:br>
            <a:br>
              <a:rPr lang="en-US" dirty="0"/>
            </a:br>
            <a:br>
              <a:rPr lang="en-US" dirty="0"/>
            </a:br>
            <a:br>
              <a:rPr lang="en-US" dirty="0"/>
            </a:br>
            <a:br>
              <a:rPr lang="en-US" dirty="0"/>
            </a:br>
            <a:br>
              <a:rPr lang="en-US" dirty="0"/>
            </a:br>
            <a:endParaRPr lang="en-US" dirty="0"/>
          </a:p>
        </p:txBody>
      </p:sp>
      <p:sp>
        <p:nvSpPr>
          <p:cNvPr id="7171" name="Text Box 1028"/>
          <p:cNvSpPr txBox="1">
            <a:spLocks noChangeArrowheads="1"/>
          </p:cNvSpPr>
          <p:nvPr/>
        </p:nvSpPr>
        <p:spPr bwMode="auto">
          <a:xfrm>
            <a:off x="746125" y="5578475"/>
            <a:ext cx="7331075" cy="646331"/>
          </a:xfrm>
          <a:prstGeom prst="rect">
            <a:avLst/>
          </a:prstGeom>
          <a:noFill/>
          <a:ln w="12700">
            <a:noFill/>
            <a:miter lim="800000"/>
            <a:headEnd/>
            <a:tailEnd/>
          </a:ln>
        </p:spPr>
        <p:txBody>
          <a:bodyPr>
            <a:spAutoFit/>
          </a:bodyPr>
          <a:lstStyle/>
          <a:p>
            <a:pPr algn="ctr"/>
            <a:r>
              <a:rPr lang="en-US" dirty="0"/>
              <a:t>Ideal dose prediction requires </a:t>
            </a:r>
            <a:r>
              <a:rPr lang="en-US" b="1" dirty="0">
                <a:solidFill>
                  <a:srgbClr val="663300"/>
                </a:solidFill>
              </a:rPr>
              <a:t>individual</a:t>
            </a:r>
            <a:r>
              <a:rPr lang="en-US" dirty="0"/>
              <a:t>  estimates of </a:t>
            </a:r>
          </a:p>
          <a:p>
            <a:pPr algn="ctr"/>
            <a:r>
              <a:rPr lang="en-US" b="1" dirty="0">
                <a:solidFill>
                  <a:srgbClr val="008000"/>
                </a:solidFill>
              </a:rPr>
              <a:t>Emax, C50, Volume and Clearance</a:t>
            </a:r>
          </a:p>
        </p:txBody>
      </p:sp>
      <p:graphicFrame>
        <p:nvGraphicFramePr>
          <p:cNvPr id="5" name="Table 4"/>
          <p:cNvGraphicFramePr>
            <a:graphicFrameLocks noGrp="1"/>
          </p:cNvGraphicFramePr>
          <p:nvPr/>
        </p:nvGraphicFramePr>
        <p:xfrm>
          <a:off x="381000" y="3581400"/>
          <a:ext cx="8382000" cy="1143000"/>
        </p:xfrm>
        <a:graphic>
          <a:graphicData uri="http://schemas.openxmlformats.org/drawingml/2006/table">
            <a:tbl>
              <a:tblPr/>
              <a:tblGrid>
                <a:gridCol w="2546467">
                  <a:extLst>
                    <a:ext uri="{9D8B030D-6E8A-4147-A177-3AD203B41FA5}">
                      <a16:colId xmlns:a16="http://schemas.microsoft.com/office/drawing/2014/main" val="20000"/>
                    </a:ext>
                  </a:extLst>
                </a:gridCol>
                <a:gridCol w="5835533">
                  <a:extLst>
                    <a:ext uri="{9D8B030D-6E8A-4147-A177-3AD203B41FA5}">
                      <a16:colId xmlns:a16="http://schemas.microsoft.com/office/drawing/2014/main" val="20001"/>
                    </a:ext>
                  </a:extLst>
                </a:gridCol>
              </a:tblGrid>
              <a:tr h="381000">
                <a:tc>
                  <a:txBody>
                    <a:bodyPr/>
                    <a:lstStyle/>
                    <a:p>
                      <a:pPr>
                        <a:spcAft>
                          <a:spcPts val="0"/>
                        </a:spcAft>
                      </a:pPr>
                      <a:r>
                        <a:rPr lang="en-US" sz="16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Target </a:t>
                      </a:r>
                      <a:r>
                        <a:rPr lang="en-US" sz="1600" b="1" cap="none" spc="0"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Conc</a:t>
                      </a:r>
                      <a:endParaRPr lang="en-US" sz="1600" dirty="0">
                        <a:latin typeface="Arial"/>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600" b="1" dirty="0">
                          <a:latin typeface="Arial"/>
                          <a:ea typeface="Times New Roman"/>
                          <a:cs typeface="Times New Roman"/>
                        </a:rPr>
                        <a:t>Dose Model</a:t>
                      </a:r>
                      <a:endParaRPr lang="en-US"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spcAft>
                          <a:spcPts val="0"/>
                        </a:spcAft>
                      </a:pPr>
                      <a:r>
                        <a:rPr lang="en-AU" sz="1600">
                          <a:latin typeface="Arial"/>
                          <a:ea typeface="Times New Roman"/>
                          <a:cs typeface="Times New Roman"/>
                        </a:rPr>
                        <a:t>Initial Peak</a:t>
                      </a:r>
                      <a:endParaRPr lang="en-US" sz="1600">
                        <a:latin typeface="Arial"/>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600" dirty="0">
                          <a:latin typeface="Arial"/>
                          <a:ea typeface="Times New Roman"/>
                          <a:cs typeface="Times New Roman"/>
                        </a:rPr>
                        <a:t>Loading Dose = </a:t>
                      </a:r>
                      <a:r>
                        <a:rPr lang="en-US" sz="16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Target </a:t>
                      </a:r>
                      <a:r>
                        <a:rPr lang="en-US" sz="1600" b="1" cap="none" spc="0"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Conc</a:t>
                      </a:r>
                      <a:r>
                        <a:rPr lang="en-AU" sz="1600" dirty="0">
                          <a:latin typeface="Arial"/>
                          <a:ea typeface="Times New Roman"/>
                          <a:cs typeface="Times New Roman"/>
                        </a:rPr>
                        <a:t> x </a:t>
                      </a:r>
                      <a:r>
                        <a:rPr lang="en-US" sz="1600" b="1" dirty="0">
                          <a:solidFill>
                            <a:srgbClr val="008000"/>
                          </a:solidFill>
                        </a:rPr>
                        <a:t>Volume of distribution</a:t>
                      </a:r>
                      <a:endParaRPr lang="en-US"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a:spcAft>
                          <a:spcPts val="0"/>
                        </a:spcAft>
                      </a:pPr>
                      <a:r>
                        <a:rPr lang="en-AU" sz="1600" dirty="0">
                          <a:latin typeface="Arial"/>
                          <a:ea typeface="Times New Roman"/>
                          <a:cs typeface="Times New Roman"/>
                        </a:rPr>
                        <a:t>Average Steady State</a:t>
                      </a:r>
                      <a:endParaRPr lang="en-US" sz="1600" dirty="0">
                        <a:latin typeface="Arial"/>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AU" sz="1600" dirty="0">
                          <a:latin typeface="Arial"/>
                          <a:ea typeface="Times New Roman"/>
                          <a:cs typeface="Times New Roman"/>
                        </a:rPr>
                        <a:t>Maintenance Dose Rate = </a:t>
                      </a:r>
                      <a:r>
                        <a:rPr lang="en-US" sz="16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Target </a:t>
                      </a:r>
                      <a:r>
                        <a:rPr lang="en-US" sz="1600" b="1" cap="none" spc="0"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Conc</a:t>
                      </a:r>
                      <a:r>
                        <a:rPr lang="en-AU" sz="1600" dirty="0">
                          <a:latin typeface="Arial"/>
                          <a:ea typeface="Times New Roman"/>
                          <a:cs typeface="Times New Roman"/>
                        </a:rPr>
                        <a:t> x </a:t>
                      </a:r>
                      <a:r>
                        <a:rPr lang="en-US" b="1" dirty="0">
                          <a:solidFill>
                            <a:srgbClr val="008000"/>
                          </a:solidFill>
                        </a:rPr>
                        <a:t>Clearance</a:t>
                      </a:r>
                      <a:endParaRPr lang="en-US" sz="1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Rectangle 6"/>
          <p:cNvSpPr/>
          <p:nvPr/>
        </p:nvSpPr>
        <p:spPr>
          <a:xfrm>
            <a:off x="1091472" y="2514600"/>
            <a:ext cx="6845144" cy="369332"/>
          </a:xfrm>
          <a:prstGeom prst="rect">
            <a:avLst/>
          </a:prstGeom>
          <a:noFill/>
        </p:spPr>
        <p:txBody>
          <a:bodyPr wrap="none">
            <a:spAutoFit/>
          </a:bodyPr>
          <a:lstStyle/>
          <a:p>
            <a:pPr algn="ctr">
              <a:defRPr/>
            </a:pPr>
            <a:r>
              <a:rPr lang="en-US"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Target Conc </a:t>
            </a:r>
            <a:r>
              <a:rPr lang="en-US" b="1" dirty="0">
                <a:ln w="18000">
                  <a:solidFill>
                    <a:schemeClr val="accent2">
                      <a:satMod val="140000"/>
                    </a:schemeClr>
                  </a:solidFill>
                  <a:prstDash val="solid"/>
                  <a:miter lim="800000"/>
                </a:ln>
                <a:effectLst>
                  <a:outerShdw blurRad="25500" dist="23000" dir="7020000" algn="tl">
                    <a:srgbClr val="000000">
                      <a:alpha val="50000"/>
                    </a:srgbClr>
                  </a:outerShdw>
                </a:effectLst>
              </a:rPr>
              <a:t>= </a:t>
            </a:r>
            <a:r>
              <a:rPr lang="en-US"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Target Effect </a:t>
            </a:r>
            <a:r>
              <a:rPr lang="en-US" b="1" dirty="0">
                <a:ln w="18000">
                  <a:solidFill>
                    <a:schemeClr val="accent2">
                      <a:satMod val="140000"/>
                    </a:schemeClr>
                  </a:solidFill>
                  <a:prstDash val="solid"/>
                  <a:miter lim="800000"/>
                </a:ln>
                <a:effectLst>
                  <a:outerShdw blurRad="25500" dist="23000" dir="7020000" algn="tl">
                    <a:srgbClr val="000000">
                      <a:alpha val="50000"/>
                    </a:srgbClr>
                  </a:outerShdw>
                </a:effectLst>
              </a:rPr>
              <a:t>x </a:t>
            </a:r>
            <a:r>
              <a:rPr lang="en-US" b="1" dirty="0">
                <a:solidFill>
                  <a:srgbClr val="008000"/>
                </a:solidFill>
              </a:rPr>
              <a:t>C50 </a:t>
            </a:r>
            <a:r>
              <a:rPr lang="en-US" b="1" dirty="0">
                <a:ln w="18000">
                  <a:solidFill>
                    <a:schemeClr val="accent2">
                      <a:satMod val="140000"/>
                    </a:schemeClr>
                  </a:solidFill>
                  <a:prstDash val="solid"/>
                  <a:miter lim="800000"/>
                </a:ln>
                <a:effectLst>
                  <a:outerShdw blurRad="25500" dist="23000" dir="7020000" algn="tl">
                    <a:srgbClr val="000000">
                      <a:alpha val="50000"/>
                    </a:srgbClr>
                  </a:outerShdw>
                </a:effectLst>
              </a:rPr>
              <a:t>/ (</a:t>
            </a:r>
            <a:r>
              <a:rPr lang="en-US" b="1" dirty="0">
                <a:solidFill>
                  <a:srgbClr val="008000"/>
                </a:solidFill>
              </a:rPr>
              <a:t>Emax </a:t>
            </a:r>
            <a:r>
              <a:rPr lang="en-US" b="1" dirty="0">
                <a:ln w="18000">
                  <a:solidFill>
                    <a:schemeClr val="accent2">
                      <a:satMod val="140000"/>
                    </a:schemeClr>
                  </a:solidFill>
                  <a:prstDash val="solid"/>
                  <a:miter lim="800000"/>
                </a:ln>
                <a:effectLst>
                  <a:outerShdw blurRad="25500" dist="23000" dir="7020000" algn="tl">
                    <a:srgbClr val="000000">
                      <a:alpha val="50000"/>
                    </a:srgbClr>
                  </a:outerShdw>
                </a:effectLst>
              </a:rPr>
              <a:t>-</a:t>
            </a:r>
            <a:r>
              <a:rPr lang="en-US"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Target Effect</a:t>
            </a:r>
            <a:r>
              <a:rPr lang="en-US" b="1" dirty="0">
                <a:ln w="18000">
                  <a:solidFill>
                    <a:schemeClr val="accent2">
                      <a:satMod val="140000"/>
                    </a:schemeClr>
                  </a:solidFill>
                  <a:prstDash val="solid"/>
                  <a:miter lim="800000"/>
                </a:ln>
                <a:effectLst>
                  <a:outerShdw blurRad="25500" dist="23000" dir="7020000" algn="tl">
                    <a:srgbClr val="000000">
                      <a:alpha val="50000"/>
                    </a:srgbClr>
                  </a:outerShdw>
                </a:effectLst>
              </a:rPr>
              <a:t>)</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84739" y="474785"/>
            <a:ext cx="7174523" cy="844061"/>
          </a:xfrm>
        </p:spPr>
        <p:txBody>
          <a:bodyPr/>
          <a:lstStyle/>
          <a:p>
            <a:r>
              <a:rPr lang="en-US" dirty="0"/>
              <a:t>Three Ways to Dose</a:t>
            </a:r>
          </a:p>
        </p:txBody>
      </p:sp>
      <p:sp>
        <p:nvSpPr>
          <p:cNvPr id="16387" name="Rectangle 3"/>
          <p:cNvSpPr>
            <a:spLocks noGrp="1" noChangeArrowheads="1"/>
          </p:cNvSpPr>
          <p:nvPr>
            <p:ph type="body" idx="1"/>
          </p:nvPr>
        </p:nvSpPr>
        <p:spPr>
          <a:xfrm>
            <a:off x="984739" y="1436233"/>
            <a:ext cx="7526216" cy="4642339"/>
          </a:xfrm>
        </p:spPr>
        <p:txBody>
          <a:bodyPr>
            <a:normAutofit lnSpcReduction="10000"/>
          </a:bodyPr>
          <a:lstStyle/>
          <a:p>
            <a:r>
              <a:rPr lang="en-US" sz="2585" dirty="0"/>
              <a:t>Population </a:t>
            </a:r>
          </a:p>
          <a:p>
            <a:pPr lvl="1"/>
            <a:r>
              <a:rPr lang="en-US" sz="2216" dirty="0"/>
              <a:t>Same dose for everyone</a:t>
            </a:r>
          </a:p>
          <a:p>
            <a:pPr lvl="2"/>
            <a:r>
              <a:rPr lang="en-US" sz="1847" dirty="0"/>
              <a:t>The dream dosing method! (often used in adults)</a:t>
            </a:r>
          </a:p>
          <a:p>
            <a:endParaRPr lang="en-US" sz="2216" dirty="0"/>
          </a:p>
          <a:p>
            <a:r>
              <a:rPr lang="en-US" sz="2585" dirty="0"/>
              <a:t>Group (Covariate guided)</a:t>
            </a:r>
          </a:p>
          <a:p>
            <a:pPr lvl="1"/>
            <a:r>
              <a:rPr lang="en-US" sz="2216" dirty="0"/>
              <a:t>Same dose for similar group </a:t>
            </a:r>
          </a:p>
          <a:p>
            <a:pPr lvl="2"/>
            <a:r>
              <a:rPr lang="en-US" sz="1847" dirty="0"/>
              <a:t>e.g. same weight (usually used for children), </a:t>
            </a:r>
            <a:r>
              <a:rPr lang="en-US" sz="1847" dirty="0" err="1"/>
              <a:t>CLcr</a:t>
            </a:r>
            <a:r>
              <a:rPr lang="en-US" sz="1847" dirty="0"/>
              <a:t>, genotype</a:t>
            </a:r>
          </a:p>
          <a:p>
            <a:endParaRPr lang="en-US" sz="2585" dirty="0"/>
          </a:p>
          <a:p>
            <a:r>
              <a:rPr lang="en-US" sz="2585" dirty="0"/>
              <a:t>Individual</a:t>
            </a:r>
          </a:p>
          <a:p>
            <a:pPr lvl="1"/>
            <a:r>
              <a:rPr lang="en-US" sz="2216" dirty="0"/>
              <a:t>Dose determined by individual response</a:t>
            </a:r>
          </a:p>
          <a:p>
            <a:pPr lvl="2"/>
            <a:r>
              <a:rPr lang="en-US" sz="1847" dirty="0"/>
              <a:t>e.g. BP, INR, blood </a:t>
            </a:r>
            <a:r>
              <a:rPr lang="en-US" sz="1847" dirty="0" err="1"/>
              <a:t>conc</a:t>
            </a:r>
            <a:endParaRPr lang="en-US" sz="1847" dirty="0"/>
          </a:p>
        </p:txBody>
      </p:sp>
      <p:sp>
        <p:nvSpPr>
          <p:cNvPr id="4" name="TextBox 3">
            <a:extLst>
              <a:ext uri="{FF2B5EF4-FFF2-40B4-BE49-F238E27FC236}">
                <a16:creationId xmlns:a16="http://schemas.microsoft.com/office/drawing/2014/main" id="{9C3999BD-7F0A-4528-BB17-F7BD764DA993}"/>
              </a:ext>
            </a:extLst>
          </p:cNvPr>
          <p:cNvSpPr txBox="1"/>
          <p:nvPr/>
        </p:nvSpPr>
        <p:spPr>
          <a:xfrm>
            <a:off x="984739" y="6195959"/>
            <a:ext cx="4742727" cy="253916"/>
          </a:xfrm>
          <a:prstGeom prst="rect">
            <a:avLst/>
          </a:prstGeom>
          <a:noFill/>
        </p:spPr>
        <p:txBody>
          <a:bodyPr wrap="square">
            <a:spAutoFit/>
          </a:bodyPr>
          <a:lstStyle/>
          <a:p>
            <a:r>
              <a:rPr lang="en-US" sz="1050" dirty="0"/>
              <a:t>Holford &amp; Buclin 2012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Rectangle 2">
            <a:extLst>
              <a:ext uri="{FF2B5EF4-FFF2-40B4-BE49-F238E27FC236}">
                <a16:creationId xmlns:a16="http://schemas.microsoft.com/office/drawing/2014/main" id="{110BB174-30DB-4356-BF02-E282A6C74F09}"/>
              </a:ext>
            </a:extLst>
          </p:cNvPr>
          <p:cNvSpPr txBox="1">
            <a:spLocks noChangeArrowheads="1"/>
          </p:cNvSpPr>
          <p:nvPr/>
        </p:nvSpPr>
        <p:spPr>
          <a:xfrm>
            <a:off x="1658024" y="203400"/>
            <a:ext cx="7174523" cy="844061"/>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rgbClr val="FF0000"/>
                </a:solidFill>
                <a:latin typeface="+mj-lt"/>
                <a:ea typeface="+mj-ea"/>
                <a:cs typeface="+mj-cs"/>
              </a:defRPr>
            </a:lvl1pPr>
          </a:lstStyle>
          <a:p>
            <a:r>
              <a:rPr lang="en-US" dirty="0"/>
              <a:t>Concentration Guided Dosing</a:t>
            </a:r>
          </a:p>
        </p:txBody>
      </p:sp>
      <p:sp>
        <p:nvSpPr>
          <p:cNvPr id="42" name="TextBox 41">
            <a:extLst>
              <a:ext uri="{FF2B5EF4-FFF2-40B4-BE49-F238E27FC236}">
                <a16:creationId xmlns:a16="http://schemas.microsoft.com/office/drawing/2014/main" id="{A7F353EF-4FD0-491E-929A-8A142841F911}"/>
              </a:ext>
            </a:extLst>
          </p:cNvPr>
          <p:cNvSpPr txBox="1"/>
          <p:nvPr/>
        </p:nvSpPr>
        <p:spPr>
          <a:xfrm>
            <a:off x="4233926" y="1104082"/>
            <a:ext cx="2284841" cy="507831"/>
          </a:xfrm>
          <a:prstGeom prst="rect">
            <a:avLst/>
          </a:prstGeom>
          <a:solidFill>
            <a:schemeClr val="bg1"/>
          </a:solidFill>
          <a:ln w="19050">
            <a:solidFill>
              <a:schemeClr val="accent1"/>
            </a:solidFill>
          </a:ln>
        </p:spPr>
        <p:txBody>
          <a:bodyPr wrap="square" rtlCol="0">
            <a:spAutoFit/>
          </a:bodyPr>
          <a:lstStyle/>
          <a:p>
            <a:pPr algn="ctr"/>
            <a:r>
              <a:rPr lang="en-US" sz="1350" dirty="0"/>
              <a:t>Concentration Guided Dosing (CGD)</a:t>
            </a:r>
          </a:p>
        </p:txBody>
      </p:sp>
      <p:sp>
        <p:nvSpPr>
          <p:cNvPr id="43" name="TextBox 42">
            <a:extLst>
              <a:ext uri="{FF2B5EF4-FFF2-40B4-BE49-F238E27FC236}">
                <a16:creationId xmlns:a16="http://schemas.microsoft.com/office/drawing/2014/main" id="{7F434CFF-8A84-422C-91C1-BEEC317BA0BF}"/>
              </a:ext>
            </a:extLst>
          </p:cNvPr>
          <p:cNvSpPr txBox="1"/>
          <p:nvPr/>
        </p:nvSpPr>
        <p:spPr>
          <a:xfrm>
            <a:off x="3154663" y="3118256"/>
            <a:ext cx="1880158" cy="300082"/>
          </a:xfrm>
          <a:prstGeom prst="rect">
            <a:avLst/>
          </a:prstGeom>
          <a:solidFill>
            <a:schemeClr val="bg1"/>
          </a:solidFill>
          <a:ln w="19050">
            <a:solidFill>
              <a:schemeClr val="accent1">
                <a:lumMod val="75000"/>
              </a:schemeClr>
            </a:solidFill>
          </a:ln>
        </p:spPr>
        <p:txBody>
          <a:bodyPr wrap="square" rtlCol="0">
            <a:spAutoFit/>
          </a:bodyPr>
          <a:lstStyle/>
          <a:p>
            <a:pPr algn="ctr"/>
            <a:r>
              <a:rPr lang="en-US" sz="1350" dirty="0"/>
              <a:t>Therapeutic window</a:t>
            </a:r>
          </a:p>
        </p:txBody>
      </p:sp>
      <p:sp>
        <p:nvSpPr>
          <p:cNvPr id="44" name="TextBox 43">
            <a:extLst>
              <a:ext uri="{FF2B5EF4-FFF2-40B4-BE49-F238E27FC236}">
                <a16:creationId xmlns:a16="http://schemas.microsoft.com/office/drawing/2014/main" id="{49B0E204-A5B5-46C9-A9CB-0851F5EBDE7D}"/>
              </a:ext>
            </a:extLst>
          </p:cNvPr>
          <p:cNvSpPr txBox="1"/>
          <p:nvPr/>
        </p:nvSpPr>
        <p:spPr>
          <a:xfrm>
            <a:off x="5686110" y="3106599"/>
            <a:ext cx="1943103" cy="300082"/>
          </a:xfrm>
          <a:prstGeom prst="rect">
            <a:avLst/>
          </a:prstGeom>
          <a:solidFill>
            <a:schemeClr val="bg1"/>
          </a:solidFill>
          <a:ln w="19050">
            <a:solidFill>
              <a:schemeClr val="accent1"/>
            </a:solidFill>
          </a:ln>
        </p:spPr>
        <p:txBody>
          <a:bodyPr wrap="square" rtlCol="0">
            <a:spAutoFit/>
          </a:bodyPr>
          <a:lstStyle/>
          <a:p>
            <a:pPr algn="ctr"/>
            <a:r>
              <a:rPr lang="en-US" sz="1350" dirty="0"/>
              <a:t>Target concentration</a:t>
            </a:r>
          </a:p>
        </p:txBody>
      </p:sp>
      <p:cxnSp>
        <p:nvCxnSpPr>
          <p:cNvPr id="45" name="Straight Arrow Connector 44">
            <a:extLst>
              <a:ext uri="{FF2B5EF4-FFF2-40B4-BE49-F238E27FC236}">
                <a16:creationId xmlns:a16="http://schemas.microsoft.com/office/drawing/2014/main" id="{FBE34C3C-9531-4E13-9271-220EF3049A97}"/>
              </a:ext>
            </a:extLst>
          </p:cNvPr>
          <p:cNvCxnSpPr>
            <a:cxnSpLocks/>
            <a:stCxn id="44" idx="2"/>
            <a:endCxn id="52" idx="0"/>
          </p:cNvCxnSpPr>
          <p:nvPr/>
        </p:nvCxnSpPr>
        <p:spPr>
          <a:xfrm>
            <a:off x="6657662" y="3406681"/>
            <a:ext cx="16656" cy="15996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F1BBE72-B4E6-4E7F-AC62-23562D745DE4}"/>
              </a:ext>
            </a:extLst>
          </p:cNvPr>
          <p:cNvCxnSpPr>
            <a:cxnSpLocks/>
            <a:stCxn id="43" idx="2"/>
            <a:endCxn id="59" idx="0"/>
          </p:cNvCxnSpPr>
          <p:nvPr/>
        </p:nvCxnSpPr>
        <p:spPr>
          <a:xfrm flipH="1">
            <a:off x="4083122" y="3418338"/>
            <a:ext cx="11620" cy="159448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4BDA8F3-07B8-4AEB-A792-8861F6DD2CD0}"/>
              </a:ext>
            </a:extLst>
          </p:cNvPr>
          <p:cNvCxnSpPr>
            <a:cxnSpLocks/>
            <a:stCxn id="42" idx="2"/>
            <a:endCxn id="62" idx="0"/>
          </p:cNvCxnSpPr>
          <p:nvPr/>
        </p:nvCxnSpPr>
        <p:spPr>
          <a:xfrm flipH="1">
            <a:off x="4093020" y="1611912"/>
            <a:ext cx="1283326" cy="5816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921D2F2-E79C-4D95-ABAC-40B1191CCD27}"/>
              </a:ext>
            </a:extLst>
          </p:cNvPr>
          <p:cNvCxnSpPr>
            <a:cxnSpLocks/>
            <a:stCxn id="42" idx="2"/>
            <a:endCxn id="63" idx="0"/>
          </p:cNvCxnSpPr>
          <p:nvPr/>
        </p:nvCxnSpPr>
        <p:spPr>
          <a:xfrm>
            <a:off x="5376347" y="1611912"/>
            <a:ext cx="1282313" cy="5919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60CE56C-6A39-4C0E-847C-82E70B9330F9}"/>
              </a:ext>
            </a:extLst>
          </p:cNvPr>
          <p:cNvSpPr txBox="1"/>
          <p:nvPr/>
        </p:nvSpPr>
        <p:spPr>
          <a:xfrm>
            <a:off x="5384541" y="6000579"/>
            <a:ext cx="3119371" cy="507831"/>
          </a:xfrm>
          <a:prstGeom prst="rect">
            <a:avLst/>
          </a:prstGeom>
          <a:noFill/>
          <a:ln>
            <a:solidFill>
              <a:schemeClr val="accent1"/>
            </a:solidFill>
          </a:ln>
        </p:spPr>
        <p:txBody>
          <a:bodyPr wrap="square" rtlCol="0">
            <a:spAutoFit/>
          </a:bodyPr>
          <a:lstStyle/>
          <a:p>
            <a:r>
              <a:rPr lang="en-US" sz="1350" dirty="0"/>
              <a:t>Maintenance dose rate =</a:t>
            </a:r>
          </a:p>
          <a:p>
            <a:r>
              <a:rPr lang="en-US" sz="1350" dirty="0"/>
              <a:t> Target concentration  x clearance</a:t>
            </a:r>
            <a:endParaRPr lang="en-NZ" sz="1350" dirty="0"/>
          </a:p>
        </p:txBody>
      </p:sp>
      <p:sp>
        <p:nvSpPr>
          <p:cNvPr id="50" name="TextBox 49">
            <a:extLst>
              <a:ext uri="{FF2B5EF4-FFF2-40B4-BE49-F238E27FC236}">
                <a16:creationId xmlns:a16="http://schemas.microsoft.com/office/drawing/2014/main" id="{131543B3-8D5F-41AE-B928-191530630619}"/>
              </a:ext>
            </a:extLst>
          </p:cNvPr>
          <p:cNvSpPr txBox="1"/>
          <p:nvPr/>
        </p:nvSpPr>
        <p:spPr>
          <a:xfrm>
            <a:off x="3020451" y="5993537"/>
            <a:ext cx="2145138" cy="507831"/>
          </a:xfrm>
          <a:prstGeom prst="rect">
            <a:avLst/>
          </a:prstGeom>
          <a:noFill/>
          <a:ln>
            <a:solidFill>
              <a:schemeClr val="accent1"/>
            </a:solidFill>
          </a:ln>
        </p:spPr>
        <p:txBody>
          <a:bodyPr wrap="square" rtlCol="0">
            <a:spAutoFit/>
          </a:bodyPr>
          <a:lstStyle/>
          <a:p>
            <a:r>
              <a:rPr lang="en-US" sz="1350" dirty="0"/>
              <a:t>Dose increase if low</a:t>
            </a:r>
          </a:p>
          <a:p>
            <a:r>
              <a:rPr lang="en-US" sz="1350" dirty="0"/>
              <a:t>Dose decrease if high</a:t>
            </a:r>
            <a:endParaRPr lang="en-NZ" sz="1350" dirty="0"/>
          </a:p>
        </p:txBody>
      </p:sp>
      <p:sp>
        <p:nvSpPr>
          <p:cNvPr id="52" name="TextBox 51">
            <a:extLst>
              <a:ext uri="{FF2B5EF4-FFF2-40B4-BE49-F238E27FC236}">
                <a16:creationId xmlns:a16="http://schemas.microsoft.com/office/drawing/2014/main" id="{69F35ACF-0A26-4437-9E40-E4F41B99128C}"/>
              </a:ext>
            </a:extLst>
          </p:cNvPr>
          <p:cNvSpPr txBox="1"/>
          <p:nvPr/>
        </p:nvSpPr>
        <p:spPr>
          <a:xfrm>
            <a:off x="5636537" y="5006347"/>
            <a:ext cx="2075562" cy="507831"/>
          </a:xfrm>
          <a:prstGeom prst="rect">
            <a:avLst/>
          </a:prstGeom>
          <a:noFill/>
          <a:ln>
            <a:solidFill>
              <a:schemeClr val="accent1"/>
            </a:solidFill>
          </a:ln>
        </p:spPr>
        <p:txBody>
          <a:bodyPr wrap="square" rtlCol="0">
            <a:spAutoFit/>
          </a:bodyPr>
          <a:lstStyle/>
          <a:p>
            <a:pPr algn="ctr"/>
            <a:r>
              <a:rPr lang="en-US" sz="1350" dirty="0"/>
              <a:t>Use measurement to</a:t>
            </a:r>
          </a:p>
          <a:p>
            <a:pPr algn="ctr"/>
            <a:r>
              <a:rPr lang="en-US" sz="1350" dirty="0"/>
              <a:t>estimate clearance</a:t>
            </a:r>
            <a:endParaRPr lang="en-NZ" sz="1350" dirty="0"/>
          </a:p>
        </p:txBody>
      </p:sp>
      <p:cxnSp>
        <p:nvCxnSpPr>
          <p:cNvPr id="53" name="Straight Arrow Connector 52">
            <a:extLst>
              <a:ext uri="{FF2B5EF4-FFF2-40B4-BE49-F238E27FC236}">
                <a16:creationId xmlns:a16="http://schemas.microsoft.com/office/drawing/2014/main" id="{65A56CCB-5099-4DA4-B5E9-7C40F1044700}"/>
              </a:ext>
            </a:extLst>
          </p:cNvPr>
          <p:cNvCxnSpPr>
            <a:cxnSpLocks/>
            <a:stCxn id="52" idx="2"/>
          </p:cNvCxnSpPr>
          <p:nvPr/>
        </p:nvCxnSpPr>
        <p:spPr>
          <a:xfrm>
            <a:off x="6674318" y="5514178"/>
            <a:ext cx="0" cy="4564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4C680A5C-5381-4669-9A85-BB8A24BF0F72}"/>
              </a:ext>
            </a:extLst>
          </p:cNvPr>
          <p:cNvGrpSpPr/>
          <p:nvPr/>
        </p:nvGrpSpPr>
        <p:grpSpPr>
          <a:xfrm>
            <a:off x="4364515" y="4173805"/>
            <a:ext cx="2100953" cy="353184"/>
            <a:chOff x="6086270" y="2367303"/>
            <a:chExt cx="2801271" cy="569802"/>
          </a:xfrm>
        </p:grpSpPr>
        <p:sp>
          <p:nvSpPr>
            <p:cNvPr id="55" name="Rectangle 54">
              <a:extLst>
                <a:ext uri="{FF2B5EF4-FFF2-40B4-BE49-F238E27FC236}">
                  <a16:creationId xmlns:a16="http://schemas.microsoft.com/office/drawing/2014/main" id="{AA0E1D47-6F98-4F37-9F86-08B0A325A8FF}"/>
                </a:ext>
              </a:extLst>
            </p:cNvPr>
            <p:cNvSpPr/>
            <p:nvPr/>
          </p:nvSpPr>
          <p:spPr>
            <a:xfrm>
              <a:off x="6507210" y="2367303"/>
              <a:ext cx="1828799" cy="5698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0000"/>
                  </a:solidFill>
                </a:rPr>
                <a:t>Response</a:t>
              </a:r>
              <a:endParaRPr lang="en-NZ" sz="1350" dirty="0">
                <a:solidFill>
                  <a:srgbClr val="FF0000"/>
                </a:solidFill>
              </a:endParaRPr>
            </a:p>
          </p:txBody>
        </p:sp>
        <p:cxnSp>
          <p:nvCxnSpPr>
            <p:cNvPr id="56" name="Straight Arrow Connector 55">
              <a:extLst>
                <a:ext uri="{FF2B5EF4-FFF2-40B4-BE49-F238E27FC236}">
                  <a16:creationId xmlns:a16="http://schemas.microsoft.com/office/drawing/2014/main" id="{BE582139-ABA1-4E6D-829B-9080C9D7EAC2}"/>
                </a:ext>
              </a:extLst>
            </p:cNvPr>
            <p:cNvCxnSpPr>
              <a:cxnSpLocks/>
              <a:stCxn id="55" idx="1"/>
            </p:cNvCxnSpPr>
            <p:nvPr/>
          </p:nvCxnSpPr>
          <p:spPr>
            <a:xfrm flipH="1">
              <a:off x="6086270" y="2652204"/>
              <a:ext cx="4209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BB0C5A90-BEBD-4849-841F-1F5C57363DBC}"/>
                </a:ext>
              </a:extLst>
            </p:cNvPr>
            <p:cNvCxnSpPr>
              <a:cxnSpLocks/>
              <a:stCxn id="55" idx="3"/>
            </p:cNvCxnSpPr>
            <p:nvPr/>
          </p:nvCxnSpPr>
          <p:spPr>
            <a:xfrm>
              <a:off x="8336009" y="2652204"/>
              <a:ext cx="5515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58" name="Table 2">
            <a:extLst>
              <a:ext uri="{FF2B5EF4-FFF2-40B4-BE49-F238E27FC236}">
                <a16:creationId xmlns:a16="http://schemas.microsoft.com/office/drawing/2014/main" id="{AEAC7207-FA51-4BED-AC56-B4DF239D4CB2}"/>
              </a:ext>
            </a:extLst>
          </p:cNvPr>
          <p:cNvGraphicFramePr>
            <a:graphicFrameLocks noGrp="1"/>
          </p:cNvGraphicFramePr>
          <p:nvPr>
            <p:extLst>
              <p:ext uri="{D42A27DB-BD31-4B8C-83A1-F6EECF244321}">
                <p14:modId xmlns:p14="http://schemas.microsoft.com/office/powerpoint/2010/main" val="3679379498"/>
              </p:ext>
            </p:extLst>
          </p:nvPr>
        </p:nvGraphicFramePr>
        <p:xfrm>
          <a:off x="410854" y="1038637"/>
          <a:ext cx="1419890" cy="5480672"/>
        </p:xfrm>
        <a:graphic>
          <a:graphicData uri="http://schemas.openxmlformats.org/drawingml/2006/table">
            <a:tbl>
              <a:tblPr bandRow="1">
                <a:tableStyleId>{5C22544A-7EE6-4342-B048-85BDC9FD1C3A}</a:tableStyleId>
              </a:tblPr>
              <a:tblGrid>
                <a:gridCol w="1419890">
                  <a:extLst>
                    <a:ext uri="{9D8B030D-6E8A-4147-A177-3AD203B41FA5}">
                      <a16:colId xmlns:a16="http://schemas.microsoft.com/office/drawing/2014/main" val="2666396490"/>
                    </a:ext>
                  </a:extLst>
                </a:gridCol>
              </a:tblGrid>
              <a:tr h="355553">
                <a:tc>
                  <a:txBody>
                    <a:bodyPr/>
                    <a:lstStyle/>
                    <a:p>
                      <a:r>
                        <a:rPr lang="en-US" sz="1400" dirty="0"/>
                        <a:t>Goal</a:t>
                      </a:r>
                      <a:endParaRPr lang="en-NZ" sz="1400" dirty="0"/>
                    </a:p>
                  </a:txBody>
                  <a:tcPr marL="68580" marR="68580" marT="34290" marB="34290"/>
                </a:tc>
                <a:extLst>
                  <a:ext uri="{0D108BD9-81ED-4DB2-BD59-A6C34878D82A}">
                    <a16:rowId xmlns:a16="http://schemas.microsoft.com/office/drawing/2014/main" val="3614912327"/>
                  </a:ext>
                </a:extLst>
              </a:tr>
              <a:tr h="2180637">
                <a:tc>
                  <a:txBody>
                    <a:bodyPr/>
                    <a:lstStyle/>
                    <a:p>
                      <a:r>
                        <a:rPr lang="en-US" sz="1400" dirty="0"/>
                        <a:t>Approach</a:t>
                      </a:r>
                      <a:endParaRPr lang="en-NZ" sz="1400" dirty="0"/>
                    </a:p>
                  </a:txBody>
                  <a:tcPr marL="68580" marR="68580" marT="34290" marB="34290"/>
                </a:tc>
                <a:extLst>
                  <a:ext uri="{0D108BD9-81ED-4DB2-BD59-A6C34878D82A}">
                    <a16:rowId xmlns:a16="http://schemas.microsoft.com/office/drawing/2014/main" val="3554348875"/>
                  </a:ext>
                </a:extLst>
              </a:tr>
              <a:tr h="1423662">
                <a:tc>
                  <a:txBody>
                    <a:bodyPr/>
                    <a:lstStyle/>
                    <a:p>
                      <a:r>
                        <a:rPr lang="en-US" sz="1400" dirty="0"/>
                        <a:t>Measurement</a:t>
                      </a:r>
                      <a:endParaRPr lang="en-NZ" sz="1400" dirty="0"/>
                    </a:p>
                  </a:txBody>
                  <a:tcPr marL="68580" marR="68580" marT="34290" marB="34290"/>
                </a:tc>
                <a:extLst>
                  <a:ext uri="{0D108BD9-81ED-4DB2-BD59-A6C34878D82A}">
                    <a16:rowId xmlns:a16="http://schemas.microsoft.com/office/drawing/2014/main" val="3446683400"/>
                  </a:ext>
                </a:extLst>
              </a:tr>
              <a:tr h="791218">
                <a:tc>
                  <a:txBody>
                    <a:bodyPr/>
                    <a:lstStyle/>
                    <a:p>
                      <a:r>
                        <a:rPr lang="en-US" sz="1400" dirty="0"/>
                        <a:t>Method</a:t>
                      </a:r>
                      <a:endParaRPr lang="en-NZ" sz="1400" dirty="0"/>
                    </a:p>
                  </a:txBody>
                  <a:tcPr marL="68580" marR="68580" marT="34290" marB="34290"/>
                </a:tc>
                <a:extLst>
                  <a:ext uri="{0D108BD9-81ED-4DB2-BD59-A6C34878D82A}">
                    <a16:rowId xmlns:a16="http://schemas.microsoft.com/office/drawing/2014/main" val="1249853505"/>
                  </a:ext>
                </a:extLst>
              </a:tr>
              <a:tr h="729602">
                <a:tc>
                  <a:txBody>
                    <a:bodyPr/>
                    <a:lstStyle/>
                    <a:p>
                      <a:r>
                        <a:rPr lang="en-US" sz="1400" dirty="0"/>
                        <a:t>Dose Calculation</a:t>
                      </a:r>
                      <a:endParaRPr lang="en-NZ" sz="1400" dirty="0"/>
                    </a:p>
                  </a:txBody>
                  <a:tcPr marL="68580" marR="68580" marT="34290" marB="34290"/>
                </a:tc>
                <a:extLst>
                  <a:ext uri="{0D108BD9-81ED-4DB2-BD59-A6C34878D82A}">
                    <a16:rowId xmlns:a16="http://schemas.microsoft.com/office/drawing/2014/main" val="455342256"/>
                  </a:ext>
                </a:extLst>
              </a:tr>
            </a:tbl>
          </a:graphicData>
        </a:graphic>
      </p:graphicFrame>
      <p:sp>
        <p:nvSpPr>
          <p:cNvPr id="59" name="TextBox 58">
            <a:extLst>
              <a:ext uri="{FF2B5EF4-FFF2-40B4-BE49-F238E27FC236}">
                <a16:creationId xmlns:a16="http://schemas.microsoft.com/office/drawing/2014/main" id="{FD4AFC7F-D303-49E7-90D4-7C6CFBCF3533}"/>
              </a:ext>
            </a:extLst>
          </p:cNvPr>
          <p:cNvSpPr txBox="1"/>
          <p:nvPr/>
        </p:nvSpPr>
        <p:spPr>
          <a:xfrm>
            <a:off x="3010553" y="5012823"/>
            <a:ext cx="2145138" cy="507831"/>
          </a:xfrm>
          <a:prstGeom prst="rect">
            <a:avLst/>
          </a:prstGeom>
          <a:noFill/>
          <a:ln>
            <a:solidFill>
              <a:schemeClr val="accent1"/>
            </a:solidFill>
          </a:ln>
        </p:spPr>
        <p:txBody>
          <a:bodyPr wrap="square" rtlCol="0">
            <a:spAutoFit/>
          </a:bodyPr>
          <a:lstStyle/>
          <a:p>
            <a:pPr algn="ctr"/>
            <a:r>
              <a:rPr lang="en-US" sz="1350" dirty="0"/>
              <a:t>Compare measurement</a:t>
            </a:r>
          </a:p>
          <a:p>
            <a:pPr algn="ctr"/>
            <a:r>
              <a:rPr lang="en-US" sz="1350" dirty="0"/>
              <a:t>with window criterion</a:t>
            </a:r>
            <a:endParaRPr lang="en-NZ" sz="1350" dirty="0"/>
          </a:p>
        </p:txBody>
      </p:sp>
      <p:cxnSp>
        <p:nvCxnSpPr>
          <p:cNvPr id="60" name="Straight Arrow Connector 59">
            <a:extLst>
              <a:ext uri="{FF2B5EF4-FFF2-40B4-BE49-F238E27FC236}">
                <a16:creationId xmlns:a16="http://schemas.microsoft.com/office/drawing/2014/main" id="{507651C4-D147-4BF0-9ACD-B40DA754D588}"/>
              </a:ext>
            </a:extLst>
          </p:cNvPr>
          <p:cNvCxnSpPr>
            <a:cxnSpLocks/>
            <a:stCxn id="59" idx="2"/>
            <a:endCxn id="50" idx="0"/>
          </p:cNvCxnSpPr>
          <p:nvPr/>
        </p:nvCxnSpPr>
        <p:spPr>
          <a:xfrm>
            <a:off x="4083122" y="5520654"/>
            <a:ext cx="9898" cy="4728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AC1B4E7E-6726-40B1-8F0E-70902F6F53FF}"/>
              </a:ext>
            </a:extLst>
          </p:cNvPr>
          <p:cNvSpPr/>
          <p:nvPr/>
        </p:nvSpPr>
        <p:spPr>
          <a:xfrm>
            <a:off x="2571807" y="3643705"/>
            <a:ext cx="4951805" cy="300082"/>
          </a:xfrm>
          <a:prstGeom prst="rect">
            <a:avLst/>
          </a:prstGeom>
          <a:solidFill>
            <a:schemeClr val="bg1"/>
          </a:solidFill>
        </p:spPr>
        <p:txBody>
          <a:bodyPr wrap="none">
            <a:spAutoFit/>
          </a:bodyPr>
          <a:lstStyle/>
          <a:p>
            <a:r>
              <a:rPr lang="en-GB" sz="1350" dirty="0"/>
              <a:t>Response may mean drug concentrations or biomarkers e.g. INR, BP</a:t>
            </a:r>
          </a:p>
        </p:txBody>
      </p:sp>
      <p:sp>
        <p:nvSpPr>
          <p:cNvPr id="62" name="TextBox 61">
            <a:extLst>
              <a:ext uri="{FF2B5EF4-FFF2-40B4-BE49-F238E27FC236}">
                <a16:creationId xmlns:a16="http://schemas.microsoft.com/office/drawing/2014/main" id="{A4C328D8-A424-4981-94A3-DA52CD7B06AA}"/>
              </a:ext>
            </a:extLst>
          </p:cNvPr>
          <p:cNvSpPr txBox="1"/>
          <p:nvPr/>
        </p:nvSpPr>
        <p:spPr>
          <a:xfrm>
            <a:off x="3191860" y="2193526"/>
            <a:ext cx="1802321" cy="507832"/>
          </a:xfrm>
          <a:prstGeom prst="rect">
            <a:avLst/>
          </a:prstGeom>
          <a:solidFill>
            <a:schemeClr val="bg1"/>
          </a:solidFill>
          <a:ln w="19050">
            <a:solidFill>
              <a:schemeClr val="accent1">
                <a:lumMod val="75000"/>
              </a:schemeClr>
            </a:solidFill>
          </a:ln>
        </p:spPr>
        <p:txBody>
          <a:bodyPr wrap="square" rtlCol="0">
            <a:spAutoFit/>
          </a:bodyPr>
          <a:lstStyle/>
          <a:p>
            <a:pPr algn="ctr"/>
            <a:r>
              <a:rPr lang="en-US" sz="1350" dirty="0"/>
              <a:t>Therapeutic Drug Monitoring (TDM)</a:t>
            </a:r>
          </a:p>
        </p:txBody>
      </p:sp>
      <p:sp>
        <p:nvSpPr>
          <p:cNvPr id="63" name="TextBox 62">
            <a:extLst>
              <a:ext uri="{FF2B5EF4-FFF2-40B4-BE49-F238E27FC236}">
                <a16:creationId xmlns:a16="http://schemas.microsoft.com/office/drawing/2014/main" id="{69175272-D298-4025-B4A2-4B89A4081A5E}"/>
              </a:ext>
            </a:extLst>
          </p:cNvPr>
          <p:cNvSpPr txBox="1"/>
          <p:nvPr/>
        </p:nvSpPr>
        <p:spPr>
          <a:xfrm>
            <a:off x="5620878" y="2203815"/>
            <a:ext cx="2075562" cy="507831"/>
          </a:xfrm>
          <a:prstGeom prst="rect">
            <a:avLst/>
          </a:prstGeom>
          <a:solidFill>
            <a:schemeClr val="bg1"/>
          </a:solidFill>
          <a:ln w="19050">
            <a:solidFill>
              <a:schemeClr val="accent1"/>
            </a:solidFill>
          </a:ln>
        </p:spPr>
        <p:txBody>
          <a:bodyPr wrap="square" rtlCol="0">
            <a:spAutoFit/>
          </a:bodyPr>
          <a:lstStyle/>
          <a:p>
            <a:pPr algn="ctr"/>
            <a:r>
              <a:rPr lang="en-US" sz="1350" dirty="0"/>
              <a:t>Target Concentration Intervention (TCI)</a:t>
            </a:r>
          </a:p>
        </p:txBody>
      </p:sp>
      <p:cxnSp>
        <p:nvCxnSpPr>
          <p:cNvPr id="64" name="Straight Arrow Connector 63">
            <a:extLst>
              <a:ext uri="{FF2B5EF4-FFF2-40B4-BE49-F238E27FC236}">
                <a16:creationId xmlns:a16="http://schemas.microsoft.com/office/drawing/2014/main" id="{1068BC2E-ADC8-460B-9E34-C64EE215CA09}"/>
              </a:ext>
            </a:extLst>
          </p:cNvPr>
          <p:cNvCxnSpPr>
            <a:cxnSpLocks/>
            <a:stCxn id="63" idx="2"/>
            <a:endCxn id="44" idx="0"/>
          </p:cNvCxnSpPr>
          <p:nvPr/>
        </p:nvCxnSpPr>
        <p:spPr>
          <a:xfrm flipH="1">
            <a:off x="6657661" y="2711645"/>
            <a:ext cx="998" cy="3949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53FB75B1-7ECC-4669-8F00-33FF19757BDE}"/>
              </a:ext>
            </a:extLst>
          </p:cNvPr>
          <p:cNvCxnSpPr>
            <a:cxnSpLocks/>
            <a:stCxn id="62" idx="2"/>
            <a:endCxn id="43" idx="0"/>
          </p:cNvCxnSpPr>
          <p:nvPr/>
        </p:nvCxnSpPr>
        <p:spPr>
          <a:xfrm>
            <a:off x="4093020" y="2701358"/>
            <a:ext cx="1722" cy="4168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710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375515" y="48439"/>
            <a:ext cx="7284720" cy="1143000"/>
          </a:xfrm>
        </p:spPr>
        <p:txBody>
          <a:bodyPr>
            <a:normAutofit/>
          </a:bodyPr>
          <a:lstStyle/>
          <a:p>
            <a:r>
              <a:rPr lang="en-NZ" sz="4000" b="0" dirty="0">
                <a:latin typeface="Arial" panose="020B0604020202020204" pitchFamily="34" charset="0"/>
                <a:cs typeface="Arial" panose="020B0604020202020204" pitchFamily="34" charset="0"/>
              </a:rPr>
              <a:t>Therapeutic Drug Monitoring</a:t>
            </a:r>
          </a:p>
        </p:txBody>
      </p:sp>
      <p:grpSp>
        <p:nvGrpSpPr>
          <p:cNvPr id="2" name="Group 1">
            <a:extLst>
              <a:ext uri="{FF2B5EF4-FFF2-40B4-BE49-F238E27FC236}">
                <a16:creationId xmlns:a16="http://schemas.microsoft.com/office/drawing/2014/main" id="{EF8190E7-4E4F-40FE-B3DA-136BF63CDB46}"/>
              </a:ext>
            </a:extLst>
          </p:cNvPr>
          <p:cNvGrpSpPr/>
          <p:nvPr/>
        </p:nvGrpSpPr>
        <p:grpSpPr>
          <a:xfrm>
            <a:off x="144650" y="1111580"/>
            <a:ext cx="8762998" cy="5703012"/>
            <a:chOff x="381002" y="862238"/>
            <a:chExt cx="8762998" cy="5703012"/>
          </a:xfrm>
        </p:grpSpPr>
        <p:pic>
          <p:nvPicPr>
            <p:cNvPr id="40" name="Picture 39">
              <a:extLst>
                <a:ext uri="{FF2B5EF4-FFF2-40B4-BE49-F238E27FC236}">
                  <a16:creationId xmlns:a16="http://schemas.microsoft.com/office/drawing/2014/main" id="{34BF09B8-66B3-4FE5-B82A-EF8D6E20603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8081" y="1295398"/>
              <a:ext cx="8675919" cy="5060953"/>
            </a:xfrm>
            <a:prstGeom prst="rect">
              <a:avLst/>
            </a:prstGeom>
          </p:spPr>
        </p:pic>
        <p:pic>
          <p:nvPicPr>
            <p:cNvPr id="34" name="Picture 33" descr="A group of people on a beach next to the ocean&#10;&#10;Description automatically generated">
              <a:extLst>
                <a:ext uri="{FF2B5EF4-FFF2-40B4-BE49-F238E27FC236}">
                  <a16:creationId xmlns:a16="http://schemas.microsoft.com/office/drawing/2014/main" id="{440982E2-E5FF-4ED7-B707-7C6BA338C3C0}"/>
                </a:ext>
              </a:extLst>
            </p:cNvPr>
            <p:cNvPicPr>
              <a:picLocks noChangeAspect="1"/>
            </p:cNvPicPr>
            <p:nvPr/>
          </p:nvPicPr>
          <p:blipFill rotWithShape="1">
            <a:blip r:embed="rId4">
              <a:alphaModFix amt="50000"/>
              <a:extLst>
                <a:ext uri="{28A0092B-C50C-407E-A947-70E740481C1C}">
                  <a14:useLocalDpi xmlns:a14="http://schemas.microsoft.com/office/drawing/2010/main" val="0"/>
                </a:ext>
              </a:extLst>
            </a:blip>
            <a:srcRect t="21457" b="628"/>
            <a:stretch/>
          </p:blipFill>
          <p:spPr>
            <a:xfrm>
              <a:off x="2605975" y="1365798"/>
              <a:ext cx="1585025" cy="866321"/>
            </a:xfrm>
            <a:prstGeom prst="rect">
              <a:avLst/>
            </a:prstGeom>
          </p:spPr>
        </p:pic>
        <p:pic>
          <p:nvPicPr>
            <p:cNvPr id="35" name="Picture 34" descr="A group of people on a beach next to the ocean&#10;&#10;Description automatically generated">
              <a:extLst>
                <a:ext uri="{FF2B5EF4-FFF2-40B4-BE49-F238E27FC236}">
                  <a16:creationId xmlns:a16="http://schemas.microsoft.com/office/drawing/2014/main" id="{BADAEC41-FFB5-4AB3-A413-FF43E588D4CE}"/>
                </a:ext>
              </a:extLst>
            </p:cNvPr>
            <p:cNvPicPr>
              <a:picLocks noChangeAspect="1"/>
            </p:cNvPicPr>
            <p:nvPr/>
          </p:nvPicPr>
          <p:blipFill rotWithShape="1">
            <a:blip r:embed="rId4">
              <a:alphaModFix amt="50000"/>
              <a:extLst>
                <a:ext uri="{28A0092B-C50C-407E-A947-70E740481C1C}">
                  <a14:useLocalDpi xmlns:a14="http://schemas.microsoft.com/office/drawing/2010/main" val="0"/>
                </a:ext>
              </a:extLst>
            </a:blip>
            <a:srcRect t="21457" b="628"/>
            <a:stretch/>
          </p:blipFill>
          <p:spPr>
            <a:xfrm>
              <a:off x="4663375" y="862238"/>
              <a:ext cx="1585025" cy="866321"/>
            </a:xfrm>
            <a:prstGeom prst="rect">
              <a:avLst/>
            </a:prstGeom>
          </p:spPr>
        </p:pic>
        <p:sp>
          <p:nvSpPr>
            <p:cNvPr id="38" name="TextBox 37">
              <a:extLst>
                <a:ext uri="{FF2B5EF4-FFF2-40B4-BE49-F238E27FC236}">
                  <a16:creationId xmlns:a16="http://schemas.microsoft.com/office/drawing/2014/main" id="{4E9A5476-253E-4E2B-87DA-A1D18820EC3E}"/>
                </a:ext>
              </a:extLst>
            </p:cNvPr>
            <p:cNvSpPr txBox="1"/>
            <p:nvPr/>
          </p:nvSpPr>
          <p:spPr>
            <a:xfrm>
              <a:off x="834870" y="5953674"/>
              <a:ext cx="8309130" cy="402677"/>
            </a:xfrm>
            <a:prstGeom prst="rect">
              <a:avLst/>
            </a:prstGeom>
            <a:solidFill>
              <a:schemeClr val="bg1"/>
            </a:solidFill>
          </p:spPr>
          <p:txBody>
            <a:bodyPr wrap="square" rtlCol="0">
              <a:noAutofit/>
            </a:bodyPr>
            <a:lstStyle/>
            <a:p>
              <a:pPr algn="ctr" eaLnBrk="1" fontAlgn="auto" hangingPunct="1">
                <a:spcBef>
                  <a:spcPts val="0"/>
                </a:spcBef>
                <a:spcAft>
                  <a:spcPts val="0"/>
                </a:spcAft>
              </a:pPr>
              <a:r>
                <a:rPr lang="en-AU" sz="2000" b="1" dirty="0">
                  <a:solidFill>
                    <a:srgbClr val="00457D"/>
                  </a:solidFill>
                  <a:latin typeface="Segoe UI" panose="020B0502040204020203" pitchFamily="34" charset="0"/>
                  <a:cs typeface="Segoe UI" panose="020B0502040204020203" pitchFamily="34" charset="0"/>
                </a:rPr>
                <a:t>Response e.g. </a:t>
              </a:r>
              <a:r>
                <a:rPr lang="en-AU" sz="2000" b="1" dirty="0" err="1">
                  <a:solidFill>
                    <a:srgbClr val="00457D"/>
                  </a:solidFill>
                  <a:latin typeface="Segoe UI" panose="020B0502040204020203" pitchFamily="34" charset="0"/>
                  <a:cs typeface="Segoe UI" panose="020B0502040204020203" pitchFamily="34" charset="0"/>
                </a:rPr>
                <a:t>Css</a:t>
              </a:r>
              <a:endParaRPr lang="en-AU" sz="2000" b="1" dirty="0">
                <a:solidFill>
                  <a:srgbClr val="00457D"/>
                </a:solidFill>
                <a:latin typeface="Segoe UI" panose="020B0502040204020203" pitchFamily="34" charset="0"/>
                <a:cs typeface="Segoe UI" panose="020B0502040204020203" pitchFamily="34" charset="0"/>
              </a:endParaRPr>
            </a:p>
          </p:txBody>
        </p:sp>
        <p:sp>
          <p:nvSpPr>
            <p:cNvPr id="39" name="TextBox 38">
              <a:extLst>
                <a:ext uri="{FF2B5EF4-FFF2-40B4-BE49-F238E27FC236}">
                  <a16:creationId xmlns:a16="http://schemas.microsoft.com/office/drawing/2014/main" id="{A378E82A-56EF-4BA5-8D7A-2489A3AD0502}"/>
                </a:ext>
              </a:extLst>
            </p:cNvPr>
            <p:cNvSpPr txBox="1"/>
            <p:nvPr/>
          </p:nvSpPr>
          <p:spPr>
            <a:xfrm rot="16200000">
              <a:off x="-1721202" y="3397604"/>
              <a:ext cx="4658276" cy="453867"/>
            </a:xfrm>
            <a:prstGeom prst="rect">
              <a:avLst/>
            </a:prstGeom>
            <a:solidFill>
              <a:schemeClr val="bg1"/>
            </a:solidFill>
          </p:spPr>
          <p:txBody>
            <a:bodyPr wrap="square" rtlCol="0">
              <a:noAutofit/>
            </a:bodyPr>
            <a:lstStyle/>
            <a:p>
              <a:pPr algn="ctr" eaLnBrk="1" fontAlgn="auto" hangingPunct="1">
                <a:spcBef>
                  <a:spcPts val="0"/>
                </a:spcBef>
                <a:spcAft>
                  <a:spcPts val="0"/>
                </a:spcAft>
              </a:pPr>
              <a:r>
                <a:rPr lang="en-AU" sz="2000" b="1" dirty="0">
                  <a:solidFill>
                    <a:srgbClr val="00457D"/>
                  </a:solidFill>
                  <a:latin typeface="Segoe UI" panose="020B0502040204020203" pitchFamily="34" charset="0"/>
                  <a:cs typeface="Segoe UI" panose="020B0502040204020203" pitchFamily="34" charset="0"/>
                </a:rPr>
                <a:t>Outcome (%)</a:t>
              </a:r>
            </a:p>
          </p:txBody>
        </p:sp>
        <p:sp>
          <p:nvSpPr>
            <p:cNvPr id="24" name="Rectangle 23">
              <a:extLst>
                <a:ext uri="{FF2B5EF4-FFF2-40B4-BE49-F238E27FC236}">
                  <a16:creationId xmlns:a16="http://schemas.microsoft.com/office/drawing/2014/main" id="{F62734F2-0959-45F3-A728-43FB66ECBCE9}"/>
                </a:ext>
              </a:extLst>
            </p:cNvPr>
            <p:cNvSpPr/>
            <p:nvPr/>
          </p:nvSpPr>
          <p:spPr>
            <a:xfrm>
              <a:off x="3460240" y="6288251"/>
              <a:ext cx="5643154" cy="276999"/>
            </a:xfrm>
            <a:prstGeom prst="rect">
              <a:avLst/>
            </a:prstGeom>
          </p:spPr>
          <p:txBody>
            <a:bodyPr wrap="square">
              <a:spAutoFit/>
            </a:bodyPr>
            <a:lstStyle/>
            <a:p>
              <a:pPr algn="r" eaLnBrk="1" fontAlgn="auto" hangingPunct="1">
                <a:spcBef>
                  <a:spcPts val="0"/>
                </a:spcBef>
                <a:spcAft>
                  <a:spcPts val="0"/>
                </a:spcAft>
              </a:pPr>
              <a:r>
                <a:rPr lang="en-NZ" sz="1200" dirty="0">
                  <a:solidFill>
                    <a:prstClr val="white">
                      <a:lumMod val="50000"/>
                    </a:prstClr>
                  </a:solidFill>
                  <a:latin typeface="Calibri" panose="020F0502020204030204"/>
                </a:rPr>
                <a:t>Slide courtesy of David Metz, U of Melbourne</a:t>
              </a:r>
              <a:endParaRPr lang="en-NZ" sz="1200" b="1" dirty="0">
                <a:solidFill>
                  <a:prstClr val="white">
                    <a:lumMod val="50000"/>
                  </a:prstClr>
                </a:solidFill>
                <a:latin typeface="Calibri" panose="020F0502020204030204"/>
              </a:endParaRPr>
            </a:p>
          </p:txBody>
        </p:sp>
        <p:pic>
          <p:nvPicPr>
            <p:cNvPr id="27" name="Picture 8" descr="Image result for lego man">
              <a:extLst>
                <a:ext uri="{FF2B5EF4-FFF2-40B4-BE49-F238E27FC236}">
                  <a16:creationId xmlns:a16="http://schemas.microsoft.com/office/drawing/2014/main" id="{31BCF60C-E020-46D5-89A8-3ECDE6D8F45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143" b="96571" l="10000" r="90000">
                          <a14:foregroundMark x1="46857" y1="5143" x2="46857" y2="5143"/>
                          <a14:foregroundMark x1="62857" y1="94857" x2="62857" y2="94857"/>
                          <a14:foregroundMark x1="55143" y1="96571" x2="55143" y2="96571"/>
                          <a14:foregroundMark x1="52286" y1="94000" x2="52286" y2="94000"/>
                          <a14:foregroundMark x1="50571" y1="95143" x2="50571" y2="95143"/>
                          <a14:foregroundMark x1="39429" y1="90857" x2="39429" y2="90857"/>
                          <a14:foregroundMark x1="32571" y1="88571" x2="32571" y2="88571"/>
                          <a14:foregroundMark x1="30000" y1="80571" x2="30000" y2="80571"/>
                          <a14:foregroundMark x1="36000" y1="92571" x2="36000" y2="92571"/>
                          <a14:foregroundMark x1="36857" y1="90857" x2="36857" y2="90857"/>
                          <a14:foregroundMark x1="29429" y1="82286" x2="29429" y2="82286"/>
                          <a14:foregroundMark x1="29429" y1="80286" x2="29429" y2="80286"/>
                          <a14:foregroundMark x1="29429" y1="80286" x2="29429" y2="80286"/>
                          <a14:foregroundMark x1="64571" y1="92857" x2="64571" y2="92857"/>
                        </a14:backgroundRemoval>
                      </a14:imgEffect>
                    </a14:imgLayer>
                  </a14:imgProps>
                </a:ext>
                <a:ext uri="{28A0092B-C50C-407E-A947-70E740481C1C}">
                  <a14:useLocalDpi xmlns:a14="http://schemas.microsoft.com/office/drawing/2010/main" val="0"/>
                </a:ext>
              </a:extLst>
            </a:blip>
            <a:srcRect/>
            <a:stretch>
              <a:fillRect/>
            </a:stretch>
          </p:blipFill>
          <p:spPr bwMode="auto">
            <a:xfrm>
              <a:off x="2873653" y="4428330"/>
              <a:ext cx="984557" cy="98455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Image result for lego man">
              <a:extLst>
                <a:ext uri="{FF2B5EF4-FFF2-40B4-BE49-F238E27FC236}">
                  <a16:creationId xmlns:a16="http://schemas.microsoft.com/office/drawing/2014/main" id="{6F8C719A-FBDC-4E90-AA7E-B90BAB20577A}"/>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873" b="93127" l="9827" r="88439">
                          <a14:foregroundMark x1="60116" y1="6873" x2="60116" y2="6873"/>
                          <a14:foregroundMark x1="84393" y1="78007" x2="84393" y2="78007"/>
                          <a14:foregroundMark x1="75145" y1="90034" x2="75145" y2="90034"/>
                          <a14:foregroundMark x1="40462" y1="93127" x2="40462" y2="93127"/>
                        </a14:backgroundRemoval>
                      </a14:imgEffect>
                    </a14:imgLayer>
                  </a14:imgProps>
                </a:ext>
                <a:ext uri="{28A0092B-C50C-407E-A947-70E740481C1C}">
                  <a14:useLocalDpi xmlns:a14="http://schemas.microsoft.com/office/drawing/2010/main" val="0"/>
                </a:ext>
              </a:extLst>
            </a:blip>
            <a:srcRect/>
            <a:stretch>
              <a:fillRect/>
            </a:stretch>
          </p:blipFill>
          <p:spPr bwMode="auto">
            <a:xfrm>
              <a:off x="6631509" y="4570820"/>
              <a:ext cx="521577" cy="87733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LEGO Man with Green Vest with Zipper and Pockets, White Shirt, White Legs, Sunglasses, and Black Hair Minifigure">
              <a:extLst>
                <a:ext uri="{FF2B5EF4-FFF2-40B4-BE49-F238E27FC236}">
                  <a16:creationId xmlns:a16="http://schemas.microsoft.com/office/drawing/2014/main" id="{FBB34D23-417E-4E06-AB50-977C60229759}"/>
                </a:ext>
              </a:extLst>
            </p:cNvPr>
            <p:cNvPicPr>
              <a:picLocks noChangeAspect="1" noChangeArrowheads="1"/>
            </p:cNvPicPr>
            <p:nvPr/>
          </p:nvPicPr>
          <p:blipFill>
            <a:blip r:embed="rId9" cstate="print">
              <a:alphaModFix/>
              <a:extLst>
                <a:ext uri="{BEBA8EAE-BF5A-486C-A8C5-ECC9F3942E4B}">
                  <a14:imgProps xmlns:a14="http://schemas.microsoft.com/office/drawing/2010/main">
                    <a14:imgLayer r:embed="rId10">
                      <a14:imgEffect>
                        <a14:backgroundRemoval t="4906" b="95849" l="10000" r="90000">
                          <a14:foregroundMark x1="47667" y1="5660" x2="47667" y2="5660"/>
                          <a14:foregroundMark x1="46333" y1="95094" x2="46333" y2="95094"/>
                          <a14:foregroundMark x1="46333" y1="95094" x2="46333" y2="95094"/>
                          <a14:foregroundMark x1="58667" y1="93208" x2="58667" y2="93208"/>
                          <a14:foregroundMark x1="57000" y1="95849" x2="57000" y2="95849"/>
                        </a14:backgroundRemoval>
                      </a14:imgEffect>
                    </a14:imgLayer>
                  </a14:imgProps>
                </a:ext>
                <a:ext uri="{28A0092B-C50C-407E-A947-70E740481C1C}">
                  <a14:useLocalDpi xmlns:a14="http://schemas.microsoft.com/office/drawing/2010/main" val="0"/>
                </a:ext>
              </a:extLst>
            </a:blip>
            <a:srcRect/>
            <a:stretch>
              <a:fillRect/>
            </a:stretch>
          </p:blipFill>
          <p:spPr bwMode="auto">
            <a:xfrm>
              <a:off x="3979003" y="4079929"/>
              <a:ext cx="925599" cy="817613"/>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B9C55968-75EA-4C6C-B12D-B81001093C66}"/>
                </a:ext>
              </a:extLst>
            </p:cNvPr>
            <p:cNvSpPr/>
            <p:nvPr/>
          </p:nvSpPr>
          <p:spPr>
            <a:xfrm>
              <a:off x="1782355" y="2819400"/>
              <a:ext cx="1677885" cy="106070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AU" sz="1800">
                <a:solidFill>
                  <a:prstClr val="white"/>
                </a:solidFill>
              </a:endParaRPr>
            </a:p>
          </p:txBody>
        </p:sp>
        <p:sp>
          <p:nvSpPr>
            <p:cNvPr id="42" name="TextBox 41">
              <a:extLst>
                <a:ext uri="{FF2B5EF4-FFF2-40B4-BE49-F238E27FC236}">
                  <a16:creationId xmlns:a16="http://schemas.microsoft.com/office/drawing/2014/main" id="{75C513E3-E39B-4D5F-971B-2ED50F7D49FF}"/>
                </a:ext>
              </a:extLst>
            </p:cNvPr>
            <p:cNvSpPr txBox="1"/>
            <p:nvPr/>
          </p:nvSpPr>
          <p:spPr>
            <a:xfrm>
              <a:off x="1781713" y="2920342"/>
              <a:ext cx="1739702" cy="954107"/>
            </a:xfrm>
            <a:prstGeom prst="rect">
              <a:avLst/>
            </a:prstGeom>
            <a:noFill/>
          </p:spPr>
          <p:txBody>
            <a:bodyPr wrap="square" rtlCol="0">
              <a:spAutoFit/>
            </a:bodyPr>
            <a:lstStyle/>
            <a:p>
              <a:pPr algn="ctr" eaLnBrk="1" fontAlgn="auto" hangingPunct="1">
                <a:spcBef>
                  <a:spcPts val="0"/>
                </a:spcBef>
                <a:spcAft>
                  <a:spcPts val="0"/>
                </a:spcAft>
              </a:pPr>
              <a:r>
                <a:rPr lang="en-AU" sz="2800" b="1" dirty="0">
                  <a:solidFill>
                    <a:srgbClr val="FF0000"/>
                  </a:solidFill>
                  <a:latin typeface="Calibri" panose="020F0502020204030204"/>
                </a:rPr>
                <a:t>Treatment failure</a:t>
              </a:r>
            </a:p>
          </p:txBody>
        </p:sp>
        <p:sp>
          <p:nvSpPr>
            <p:cNvPr id="43" name="Rectangle 42">
              <a:extLst>
                <a:ext uri="{FF2B5EF4-FFF2-40B4-BE49-F238E27FC236}">
                  <a16:creationId xmlns:a16="http://schemas.microsoft.com/office/drawing/2014/main" id="{83923172-6996-48C4-B5B6-369E75CCBB0C}"/>
                </a:ext>
              </a:extLst>
            </p:cNvPr>
            <p:cNvSpPr/>
            <p:nvPr/>
          </p:nvSpPr>
          <p:spPr>
            <a:xfrm>
              <a:off x="6625307" y="2819400"/>
              <a:ext cx="2233265" cy="106070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AU" sz="1800">
                <a:solidFill>
                  <a:prstClr val="white"/>
                </a:solidFill>
              </a:endParaRPr>
            </a:p>
          </p:txBody>
        </p:sp>
        <p:sp>
          <p:nvSpPr>
            <p:cNvPr id="44" name="TextBox 43">
              <a:extLst>
                <a:ext uri="{FF2B5EF4-FFF2-40B4-BE49-F238E27FC236}">
                  <a16:creationId xmlns:a16="http://schemas.microsoft.com/office/drawing/2014/main" id="{58A7A6AB-4270-42E1-9134-44B9E9B28208}"/>
                </a:ext>
              </a:extLst>
            </p:cNvPr>
            <p:cNvSpPr txBox="1"/>
            <p:nvPr/>
          </p:nvSpPr>
          <p:spPr>
            <a:xfrm>
              <a:off x="6599857" y="2896929"/>
              <a:ext cx="2315543" cy="830997"/>
            </a:xfrm>
            <a:prstGeom prst="rect">
              <a:avLst/>
            </a:prstGeom>
            <a:noFill/>
          </p:spPr>
          <p:txBody>
            <a:bodyPr wrap="square" rtlCol="0">
              <a:noAutofit/>
            </a:bodyPr>
            <a:lstStyle/>
            <a:p>
              <a:pPr algn="ctr" eaLnBrk="1" fontAlgn="auto" hangingPunct="1">
                <a:spcBef>
                  <a:spcPts val="0"/>
                </a:spcBef>
                <a:spcAft>
                  <a:spcPts val="0"/>
                </a:spcAft>
              </a:pPr>
              <a:r>
                <a:rPr lang="en-AU" sz="2800" b="1" dirty="0">
                  <a:solidFill>
                    <a:srgbClr val="FF0000"/>
                  </a:solidFill>
                  <a:latin typeface="Calibri" panose="020F0502020204030204"/>
                </a:rPr>
                <a:t>Serious toxicities</a:t>
              </a:r>
            </a:p>
          </p:txBody>
        </p:sp>
        <p:pic>
          <p:nvPicPr>
            <p:cNvPr id="45" name="Picture 2" descr="Shark on Apple iOS 1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70324" y="4057374"/>
              <a:ext cx="901741" cy="90174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Shark on Apple iOS 1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2433577" y="4087999"/>
              <a:ext cx="901741" cy="90174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Related image">
              <a:extLst>
                <a:ext uri="{FF2B5EF4-FFF2-40B4-BE49-F238E27FC236}">
                  <a16:creationId xmlns:a16="http://schemas.microsoft.com/office/drawing/2014/main" id="{96999E91-8310-437B-8C94-189889AA379B}"/>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2571" b="97286" l="10000" r="90000">
                          <a14:foregroundMark x1="42286" y1="96000" x2="42286" y2="96000"/>
                          <a14:foregroundMark x1="62000" y1="97286" x2="62000" y2="97286"/>
                          <a14:foregroundMark x1="47857" y1="3857" x2="47857" y2="3857"/>
                          <a14:foregroundMark x1="55571" y1="2571" x2="55571" y2="2571"/>
                          <a14:foregroundMark x1="57857" y1="3714" x2="57857" y2="3714"/>
                        </a14:backgroundRemoval>
                      </a14:imgEffect>
                    </a14:imgLayer>
                  </a14:imgProps>
                </a:ext>
                <a:ext uri="{28A0092B-C50C-407E-A947-70E740481C1C}">
                  <a14:useLocalDpi xmlns:a14="http://schemas.microsoft.com/office/drawing/2010/main" val="0"/>
                </a:ext>
              </a:extLst>
            </a:blip>
            <a:srcRect/>
            <a:stretch>
              <a:fillRect/>
            </a:stretch>
          </p:blipFill>
          <p:spPr bwMode="auto">
            <a:xfrm>
              <a:off x="5515897" y="4510839"/>
              <a:ext cx="957435" cy="9373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47073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CDAB3E-1FEA-4012-8BC4-09B2010AA72C}"/>
              </a:ext>
            </a:extLst>
          </p:cNvPr>
          <p:cNvGrpSpPr/>
          <p:nvPr/>
        </p:nvGrpSpPr>
        <p:grpSpPr>
          <a:xfrm>
            <a:off x="139702" y="1430437"/>
            <a:ext cx="8762998" cy="5306320"/>
            <a:chOff x="381002" y="1290737"/>
            <a:chExt cx="8762998" cy="5306320"/>
          </a:xfrm>
        </p:grpSpPr>
        <p:sp>
          <p:nvSpPr>
            <p:cNvPr id="33" name="Rectangle 32">
              <a:extLst>
                <a:ext uri="{FF2B5EF4-FFF2-40B4-BE49-F238E27FC236}">
                  <a16:creationId xmlns:a16="http://schemas.microsoft.com/office/drawing/2014/main" id="{F62734F2-0959-45F3-A728-43FB66ECBCE9}"/>
                </a:ext>
              </a:extLst>
            </p:cNvPr>
            <p:cNvSpPr/>
            <p:nvPr/>
          </p:nvSpPr>
          <p:spPr>
            <a:xfrm>
              <a:off x="3500846" y="6320058"/>
              <a:ext cx="5643154" cy="276999"/>
            </a:xfrm>
            <a:prstGeom prst="rect">
              <a:avLst/>
            </a:prstGeom>
          </p:spPr>
          <p:txBody>
            <a:bodyPr wrap="square">
              <a:spAutoFit/>
            </a:bodyPr>
            <a:lstStyle/>
            <a:p>
              <a:pPr algn="r" eaLnBrk="1" fontAlgn="auto" hangingPunct="1">
                <a:spcBef>
                  <a:spcPts val="0"/>
                </a:spcBef>
                <a:spcAft>
                  <a:spcPts val="0"/>
                </a:spcAft>
              </a:pPr>
              <a:r>
                <a:rPr lang="en-NZ" sz="1200" dirty="0">
                  <a:solidFill>
                    <a:prstClr val="white">
                      <a:lumMod val="50000"/>
                    </a:prstClr>
                  </a:solidFill>
                  <a:latin typeface="Calibri" panose="020F0502020204030204"/>
                </a:rPr>
                <a:t>Slide courtesy of David Metz, U of Melbourne</a:t>
              </a:r>
              <a:endParaRPr lang="en-NZ" sz="1200" b="1" dirty="0">
                <a:solidFill>
                  <a:prstClr val="white">
                    <a:lumMod val="50000"/>
                  </a:prstClr>
                </a:solidFill>
                <a:latin typeface="Calibri" panose="020F0502020204030204"/>
              </a:endParaRPr>
            </a:p>
          </p:txBody>
        </p:sp>
        <p:pic>
          <p:nvPicPr>
            <p:cNvPr id="10" name="Picture 9">
              <a:extLst>
                <a:ext uri="{FF2B5EF4-FFF2-40B4-BE49-F238E27FC236}">
                  <a16:creationId xmlns:a16="http://schemas.microsoft.com/office/drawing/2014/main" id="{34BF09B8-66B3-4FE5-B82A-EF8D6E20603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40611" y="1290737"/>
              <a:ext cx="8703389" cy="5076977"/>
            </a:xfrm>
            <a:prstGeom prst="rect">
              <a:avLst/>
            </a:prstGeom>
          </p:spPr>
        </p:pic>
        <p:pic>
          <p:nvPicPr>
            <p:cNvPr id="11" name="Picture 10">
              <a:extLst>
                <a:ext uri="{FF2B5EF4-FFF2-40B4-BE49-F238E27FC236}">
                  <a16:creationId xmlns:a16="http://schemas.microsoft.com/office/drawing/2014/main" id="{34BF09B8-66B3-4FE5-B82A-EF8D6E2060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513" t="5174" r="47246" b="15799"/>
            <a:stretch/>
          </p:blipFill>
          <p:spPr>
            <a:xfrm>
              <a:off x="4031226" y="1524000"/>
              <a:ext cx="1076952" cy="4027813"/>
            </a:xfrm>
            <a:prstGeom prst="rect">
              <a:avLst/>
            </a:prstGeom>
          </p:spPr>
        </p:pic>
        <p:pic>
          <p:nvPicPr>
            <p:cNvPr id="12" name="Picture 11" descr="C:\Program Files\Apps\Microsoft Office\MEDIA\CAGCAT10\j0293844.wmf">
              <a:extLst>
                <a:ext uri="{FF2B5EF4-FFF2-40B4-BE49-F238E27FC236}">
                  <a16:creationId xmlns:a16="http://schemas.microsoft.com/office/drawing/2014/main" id="{5C5AC03A-5D42-40B6-A347-76BA7B2D3352}"/>
                </a:ext>
              </a:extLst>
            </p:cNvPr>
            <p:cNvPicPr>
              <a:picLocks noChangeAspect="1" noChangeArrowheads="1"/>
            </p:cNvPicPr>
            <p:nvPr/>
          </p:nvPicPr>
          <p:blipFill>
            <a:blip r:embed="rId5" cstate="print"/>
            <a:srcRect/>
            <a:stretch>
              <a:fillRect/>
            </a:stretch>
          </p:blipFill>
          <p:spPr bwMode="auto">
            <a:xfrm>
              <a:off x="3049169" y="3018714"/>
              <a:ext cx="1520533" cy="1598295"/>
            </a:xfrm>
            <a:prstGeom prst="rect">
              <a:avLst/>
            </a:prstGeom>
            <a:noFill/>
            <a:ln w="9525">
              <a:noFill/>
              <a:miter lim="800000"/>
              <a:headEnd/>
              <a:tailEnd/>
            </a:ln>
          </p:spPr>
        </p:pic>
        <p:sp>
          <p:nvSpPr>
            <p:cNvPr id="13" name="TextBox 12">
              <a:extLst>
                <a:ext uri="{FF2B5EF4-FFF2-40B4-BE49-F238E27FC236}">
                  <a16:creationId xmlns:a16="http://schemas.microsoft.com/office/drawing/2014/main" id="{4E9A5476-253E-4E2B-87DA-A1D18820EC3E}"/>
                </a:ext>
              </a:extLst>
            </p:cNvPr>
            <p:cNvSpPr txBox="1"/>
            <p:nvPr/>
          </p:nvSpPr>
          <p:spPr>
            <a:xfrm>
              <a:off x="834870" y="5953674"/>
              <a:ext cx="8309130" cy="402677"/>
            </a:xfrm>
            <a:prstGeom prst="rect">
              <a:avLst/>
            </a:prstGeom>
            <a:solidFill>
              <a:schemeClr val="bg1"/>
            </a:solidFill>
          </p:spPr>
          <p:txBody>
            <a:bodyPr wrap="square" rtlCol="0">
              <a:noAutofit/>
            </a:bodyPr>
            <a:lstStyle/>
            <a:p>
              <a:pPr algn="ctr" eaLnBrk="1" fontAlgn="auto" hangingPunct="1">
                <a:spcBef>
                  <a:spcPts val="0"/>
                </a:spcBef>
                <a:spcAft>
                  <a:spcPts val="0"/>
                </a:spcAft>
              </a:pPr>
              <a:r>
                <a:rPr lang="en-AU" sz="2000" b="1" dirty="0">
                  <a:solidFill>
                    <a:srgbClr val="00457D"/>
                  </a:solidFill>
                  <a:latin typeface="Segoe UI" panose="020B0502040204020203" pitchFamily="34" charset="0"/>
                  <a:cs typeface="Segoe UI" panose="020B0502040204020203" pitchFamily="34" charset="0"/>
                </a:rPr>
                <a:t>Response e.g. </a:t>
              </a:r>
              <a:r>
                <a:rPr lang="en-AU" sz="2000" b="1" dirty="0" err="1">
                  <a:solidFill>
                    <a:srgbClr val="00457D"/>
                  </a:solidFill>
                  <a:latin typeface="Segoe UI" panose="020B0502040204020203" pitchFamily="34" charset="0"/>
                  <a:cs typeface="Segoe UI" panose="020B0502040204020203" pitchFamily="34" charset="0"/>
                </a:rPr>
                <a:t>Css</a:t>
              </a:r>
              <a:endParaRPr lang="en-AU" sz="2000" b="1" dirty="0">
                <a:solidFill>
                  <a:srgbClr val="00457D"/>
                </a:solidFill>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A378E82A-56EF-4BA5-8D7A-2489A3AD0502}"/>
                </a:ext>
              </a:extLst>
            </p:cNvPr>
            <p:cNvSpPr txBox="1"/>
            <p:nvPr/>
          </p:nvSpPr>
          <p:spPr>
            <a:xfrm rot="16200000">
              <a:off x="-1721202" y="3397604"/>
              <a:ext cx="4658276" cy="453867"/>
            </a:xfrm>
            <a:prstGeom prst="rect">
              <a:avLst/>
            </a:prstGeom>
            <a:solidFill>
              <a:schemeClr val="bg1"/>
            </a:solidFill>
          </p:spPr>
          <p:txBody>
            <a:bodyPr wrap="square" rtlCol="0">
              <a:noAutofit/>
            </a:bodyPr>
            <a:lstStyle/>
            <a:p>
              <a:pPr algn="ctr" eaLnBrk="1" fontAlgn="auto" hangingPunct="1">
                <a:spcBef>
                  <a:spcPts val="0"/>
                </a:spcBef>
                <a:spcAft>
                  <a:spcPts val="0"/>
                </a:spcAft>
              </a:pPr>
              <a:r>
                <a:rPr lang="en-AU" sz="2000" b="1" dirty="0">
                  <a:solidFill>
                    <a:srgbClr val="00457D"/>
                  </a:solidFill>
                  <a:latin typeface="Segoe UI" panose="020B0502040204020203" pitchFamily="34" charset="0"/>
                  <a:cs typeface="Segoe UI" panose="020B0502040204020203" pitchFamily="34" charset="0"/>
                </a:rPr>
                <a:t>Outcome (%)</a:t>
              </a:r>
            </a:p>
          </p:txBody>
        </p:sp>
        <p:sp>
          <p:nvSpPr>
            <p:cNvPr id="5" name="Arrow: Left 4">
              <a:extLst>
                <a:ext uri="{FF2B5EF4-FFF2-40B4-BE49-F238E27FC236}">
                  <a16:creationId xmlns:a16="http://schemas.microsoft.com/office/drawing/2014/main" id="{41BE701C-76D4-4A44-946E-A4BEF9DA69A5}"/>
                </a:ext>
              </a:extLst>
            </p:cNvPr>
            <p:cNvSpPr/>
            <p:nvPr/>
          </p:nvSpPr>
          <p:spPr>
            <a:xfrm>
              <a:off x="5091556" y="3334618"/>
              <a:ext cx="2992113" cy="78496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Target Concentration</a:t>
              </a:r>
              <a:endParaRPr lang="en-NZ" dirty="0"/>
            </a:p>
          </p:txBody>
        </p:sp>
      </p:grpSp>
      <p:sp>
        <p:nvSpPr>
          <p:cNvPr id="16" name="Title 2">
            <a:extLst>
              <a:ext uri="{FF2B5EF4-FFF2-40B4-BE49-F238E27FC236}">
                <a16:creationId xmlns:a16="http://schemas.microsoft.com/office/drawing/2014/main" id="{9D4F47E4-BC4F-4F18-AB5D-3CE5AD01328C}"/>
              </a:ext>
            </a:extLst>
          </p:cNvPr>
          <p:cNvSpPr>
            <a:spLocks noGrp="1"/>
          </p:cNvSpPr>
          <p:nvPr>
            <p:ph type="title"/>
          </p:nvPr>
        </p:nvSpPr>
        <p:spPr>
          <a:xfrm>
            <a:off x="568960" y="48439"/>
            <a:ext cx="8233515" cy="1143000"/>
          </a:xfrm>
        </p:spPr>
        <p:txBody>
          <a:bodyPr>
            <a:normAutofit/>
          </a:bodyPr>
          <a:lstStyle/>
          <a:p>
            <a:r>
              <a:rPr lang="en-NZ" sz="4000" b="0" dirty="0">
                <a:latin typeface="Arial" panose="020B0604020202020204" pitchFamily="34" charset="0"/>
                <a:cs typeface="Arial" panose="020B0604020202020204" pitchFamily="34" charset="0"/>
              </a:rPr>
              <a:t>Target Concentration Intervention</a:t>
            </a:r>
          </a:p>
        </p:txBody>
      </p:sp>
    </p:spTree>
    <p:extLst>
      <p:ext uri="{BB962C8B-B14F-4D97-AF65-F5344CB8AC3E}">
        <p14:creationId xmlns:p14="http://schemas.microsoft.com/office/powerpoint/2010/main" val="339018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12409</TotalTime>
  <Words>2572</Words>
  <Application>Microsoft Office PowerPoint</Application>
  <PresentationFormat>On-screen Show (4:3)</PresentationFormat>
  <Paragraphs>211</Paragraphs>
  <Slides>19</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Cambria Math</vt:lpstr>
      <vt:lpstr>Lucida Sans Unicode</vt:lpstr>
      <vt:lpstr>Monotype Sorts</vt:lpstr>
      <vt:lpstr>Segoe UI</vt:lpstr>
      <vt:lpstr>Wingdings</vt:lpstr>
      <vt:lpstr>Office Theme</vt:lpstr>
      <vt:lpstr>Concentration Guided Dosing  TDM is Dead! Long Live TCI!</vt:lpstr>
      <vt:lpstr>Clinical Pharmacology</vt:lpstr>
      <vt:lpstr>Clearance &amp; Volume</vt:lpstr>
      <vt:lpstr>Emax &amp; C50</vt:lpstr>
      <vt:lpstr>        Target Concentration in Clinical Use of Medicines       </vt:lpstr>
      <vt:lpstr>Three Ways to Dose</vt:lpstr>
      <vt:lpstr>PowerPoint Presentation</vt:lpstr>
      <vt:lpstr>Therapeutic Drug Monitoring</vt:lpstr>
      <vt:lpstr>Target Concentration Intervention</vt:lpstr>
      <vt:lpstr>Accuracy and Precision</vt:lpstr>
      <vt:lpstr>TDM or TCI?</vt:lpstr>
      <vt:lpstr>Why TDM Cannot Work</vt:lpstr>
      <vt:lpstr>TCI vs TDM - Tacrolimus</vt:lpstr>
      <vt:lpstr>TCI vs TDM - Vancomycin</vt:lpstr>
      <vt:lpstr>TCI vs TDM - Mycophenolate</vt:lpstr>
      <vt:lpstr>Conclusion</vt:lpstr>
      <vt:lpstr>Acknowledgements</vt:lpstr>
      <vt:lpstr>PowerPoint Presentation</vt:lpstr>
      <vt:lpstr>NextDose http://www.nextdose.org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FirstDose</dc:title>
  <dc:creator>Nick Holford</dc:creator>
  <cp:lastModifiedBy>Nick Holford</cp:lastModifiedBy>
  <cp:revision>282</cp:revision>
  <cp:lastPrinted>2011-02-08T10:26:37Z</cp:lastPrinted>
  <dcterms:created xsi:type="dcterms:W3CDTF">2011-02-08T23:26:03Z</dcterms:created>
  <dcterms:modified xsi:type="dcterms:W3CDTF">2022-03-16T17:02:58Z</dcterms:modified>
</cp:coreProperties>
</file>